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6fb1ae53e143e0" /><Relationship Type="http://schemas.openxmlformats.org/officeDocument/2006/relationships/extended-properties" Target="/docProps/app.xml" Id="Re74f0f8285d844a6" /><Relationship Type="http://schemas.openxmlformats.org/officeDocument/2006/relationships/officeDocument" Target="/ppt/presentation.xml" Id="R22d2dc6973444f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9da17167b54532"/>
  </p:sldMasterIdLst>
  <p:notesMasterIdLst>
    <p:notesMasterId xmlns:r="http://schemas.openxmlformats.org/officeDocument/2006/relationships" r:id="Rb94d84a1c8e24199"/>
  </p:notesMasterIdLst>
  <p:sldIdLst>
    <p:sldId xmlns:r="http://schemas.openxmlformats.org/officeDocument/2006/relationships" id="256" r:id="R2929b777d70d4e58"/>
    <p:sldId xmlns:r="http://schemas.openxmlformats.org/officeDocument/2006/relationships" id="257" r:id="Rcb2070efa4444027"/>
    <p:sldId xmlns:r="http://schemas.openxmlformats.org/officeDocument/2006/relationships" id="258" r:id="R9fc2d9061ebf4990"/>
    <p:sldId xmlns:r="http://schemas.openxmlformats.org/officeDocument/2006/relationships" id="259" r:id="Rd198bc8f7ad74ffd"/>
    <p:sldId xmlns:r="http://schemas.openxmlformats.org/officeDocument/2006/relationships" id="260" r:id="R41e278cf34964157"/>
    <p:sldId xmlns:r="http://schemas.openxmlformats.org/officeDocument/2006/relationships" id="261" r:id="R60ae3c5aa75e484e"/>
    <p:sldId xmlns:r="http://schemas.openxmlformats.org/officeDocument/2006/relationships" id="262" r:id="Rb66a055b27db4955"/>
    <p:sldId xmlns:r="http://schemas.openxmlformats.org/officeDocument/2006/relationships" id="263" r:id="Rbe418ffb60ed4d14"/>
    <p:sldId xmlns:r="http://schemas.openxmlformats.org/officeDocument/2006/relationships" id="264" r:id="Rdcbc260ba0a34609"/>
    <p:sldId xmlns:r="http://schemas.openxmlformats.org/officeDocument/2006/relationships" id="265" r:id="R752eb722c07a46bd"/>
    <p:sldId xmlns:r="http://schemas.openxmlformats.org/officeDocument/2006/relationships" id="266" r:id="Rac623fe4a8674e5d"/>
    <p:sldId xmlns:r="http://schemas.openxmlformats.org/officeDocument/2006/relationships" id="267" r:id="R6d897e2e915a4281"/>
  </p:sldIdLst>
  <p:sldSz cx="7560056" cy="10692003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d0e4ac74fb4a61" /><Relationship Type="http://schemas.openxmlformats.org/officeDocument/2006/relationships/slideMaster" Target="/ppt/slideMasters/slideMaster1.xml" Id="R849da17167b54532" /><Relationship Type="http://schemas.openxmlformats.org/officeDocument/2006/relationships/notesMaster" Target="/ppt/notesMasters/notesMaster1.xml" Id="Rb94d84a1c8e24199" /><Relationship Type="http://schemas.openxmlformats.org/officeDocument/2006/relationships/presProps" Target="/ppt/presProps.xml" Id="R7990ebe500b14072" /><Relationship Type="http://schemas.openxmlformats.org/officeDocument/2006/relationships/tableStyles" Target="/ppt/tableStyles.xml" Id="R18f2c0f0ea274b26" /><Relationship Type="http://schemas.openxmlformats.org/officeDocument/2006/relationships/slide" Target="/ppt/slides/slide1.xml" Id="R2929b777d70d4e58" /><Relationship Type="http://schemas.openxmlformats.org/officeDocument/2006/relationships/slide" Target="/ppt/slides/slide2.xml" Id="Rcb2070efa4444027" /><Relationship Type="http://schemas.openxmlformats.org/officeDocument/2006/relationships/slide" Target="/ppt/slides/slide3.xml" Id="R9fc2d9061ebf4990" /><Relationship Type="http://schemas.openxmlformats.org/officeDocument/2006/relationships/slide" Target="/ppt/slides/slide4.xml" Id="Rd198bc8f7ad74ffd" /><Relationship Type="http://schemas.openxmlformats.org/officeDocument/2006/relationships/slide" Target="/ppt/slides/slide5.xml" Id="R41e278cf34964157" /><Relationship Type="http://schemas.openxmlformats.org/officeDocument/2006/relationships/slide" Target="/ppt/slides/slide6.xml" Id="R60ae3c5aa75e484e" /><Relationship Type="http://schemas.openxmlformats.org/officeDocument/2006/relationships/slide" Target="/ppt/slides/slide7.xml" Id="Rb66a055b27db4955" /><Relationship Type="http://schemas.openxmlformats.org/officeDocument/2006/relationships/slide" Target="/ppt/slides/slide8.xml" Id="Rbe418ffb60ed4d14" /><Relationship Type="http://schemas.openxmlformats.org/officeDocument/2006/relationships/slide" Target="/ppt/slides/slide9.xml" Id="Rdcbc260ba0a34609" /><Relationship Type="http://schemas.openxmlformats.org/officeDocument/2006/relationships/slide" Target="/ppt/slides/slide10.xml" Id="R752eb722c07a46bd" /><Relationship Type="http://schemas.openxmlformats.org/officeDocument/2006/relationships/slide" Target="/ppt/slides/slide11.xml" Id="Rac623fe4a8674e5d" /><Relationship Type="http://schemas.openxmlformats.org/officeDocument/2006/relationships/slide" Target="/ppt/slides/slide12.xml" Id="R6d897e2e915a42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3beb5f64d146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448ec23fa342f4" /><Relationship Type="http://schemas.openxmlformats.org/officeDocument/2006/relationships/notesMaster" Target="/ppt/notesMasters/notesMaster1.xml" Id="R40c50d17f58b46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f3a2b3c9e44990" /><Relationship Type="http://schemas.openxmlformats.org/officeDocument/2006/relationships/notesMaster" Target="/ppt/notesMasters/notesMaster1.xml" Id="R55f0f779e0d54e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060df056fd490b" /><Relationship Type="http://schemas.openxmlformats.org/officeDocument/2006/relationships/notesMaster" Target="/ppt/notesMasters/notesMaster1.xml" Id="R98df10435d4f4d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7dfed50fe1c4582" /><Relationship Type="http://schemas.openxmlformats.org/officeDocument/2006/relationships/notesMaster" Target="/ppt/notesMasters/notesMaster1.xml" Id="R475976cb6d774c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5828170a1346dd" /><Relationship Type="http://schemas.openxmlformats.org/officeDocument/2006/relationships/notesMaster" Target="/ppt/notesMasters/notesMaster1.xml" Id="R2cc610b480ea44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76abe6bb374fc2" /><Relationship Type="http://schemas.openxmlformats.org/officeDocument/2006/relationships/notesMaster" Target="/ppt/notesMasters/notesMaster1.xml" Id="Rd43fbfcb32a54b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d0884ea0e3436d" /><Relationship Type="http://schemas.openxmlformats.org/officeDocument/2006/relationships/notesMaster" Target="/ppt/notesMasters/notesMaster1.xml" Id="R7afc33b7b6fe42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329183a62dd4ad9" /><Relationship Type="http://schemas.openxmlformats.org/officeDocument/2006/relationships/notesMaster" Target="/ppt/notesMasters/notesMaster1.xml" Id="R7bc2ecb7fb5344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6c9508f17a4f34" /><Relationship Type="http://schemas.openxmlformats.org/officeDocument/2006/relationships/notesMaster" Target="/ppt/notesMasters/notesMaster1.xml" Id="R7d0f9edccce14b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3cdb3222744d69" /><Relationship Type="http://schemas.openxmlformats.org/officeDocument/2006/relationships/notesMaster" Target="/ppt/notesMasters/notesMaster1.xml" Id="Rba4dc0abf8cd4e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f26d4c1859492d" /><Relationship Type="http://schemas.openxmlformats.org/officeDocument/2006/relationships/notesMaster" Target="/ppt/notesMasters/notesMaster1.xml" Id="Rd0a161fb7ee34e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df4f871121341b5" /><Relationship Type="http://schemas.openxmlformats.org/officeDocument/2006/relationships/notesMaster" Target="/ppt/notesMasters/notesMaster1.xml" Id="R3001f927a9e74b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1265c801d94df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92d8dfd0d4a5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4fe8b4a3d14f9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5ffedef7114bc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ae8685ac59484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5c28dd67ed4d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E924B10-5BDB-48CD-A4C7-F670257E9E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6" y="4039201"/>
            <a:ext cx="6048045" cy="154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97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DD8AF45-B162-49D0-B971-19484D943B4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34008" y="5880602"/>
            <a:ext cx="5292039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2276EC6-F055-4D46-AB47-20536028D1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56006" y="4455001"/>
            <a:ext cx="6048045" cy="1782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4D1E4B-9461-4444-A6B8-31F3163D6F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3" y="831600"/>
            <a:ext cx="670955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73B5CAE-A212-4F9E-B46D-5C963725E2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3" y="2970001"/>
            <a:ext cx="6709550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8EE8DA0-9298-47E9-A14A-54BDBC65F6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3" y="831600"/>
            <a:ext cx="670955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196E5DF-30D0-4045-81FB-1F76689C69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3" y="2970001"/>
            <a:ext cx="3118523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AB9AA71-6531-4684-896B-5E6782DF260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016280" y="2970001"/>
            <a:ext cx="3118523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0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290A568-2080-451E-AB94-60A97C6D37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25253" y="831600"/>
            <a:ext cx="6709550" cy="130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04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7EDD481-66A6-406F-B1D7-902C8A1CE9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25253" y="2970001"/>
            <a:ext cx="3118523" cy="66528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39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4175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1pPr>
            <a:lvl2pPr marL="33075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2pPr>
            <a:lvl3pPr marL="519754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3pPr>
            <a:lvl4pPr marL="708755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4pPr>
            <a:lvl5pPr marL="897757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5pPr>
            <a:lvl6pPr marL="1086758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6pPr>
            <a:lvl7pPr marL="1275759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7pPr>
            <a:lvl8pPr marL="1464761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8pPr>
            <a:lvl9pPr marL="1653762" indent="-141751">
              <a:lnSpc>
                <a:spcPct val="110000"/>
              </a:lnSpc>
              <a:spcBef>
                <a:spcPts val="0"/>
              </a:spcBef>
              <a:spcAft>
                <a:spcPts val="744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333dcf8c6743d1" /><Relationship Type="http://schemas.openxmlformats.org/officeDocument/2006/relationships/slideLayout" Target="/ppt/slideLayouts/slideLayout1.xml" Id="R4bbe93639794411d" /><Relationship Type="http://schemas.openxmlformats.org/officeDocument/2006/relationships/slideLayout" Target="/ppt/slideLayouts/slideLayout2.xml" Id="R5a4a7c43e3124e8a" /><Relationship Type="http://schemas.openxmlformats.org/officeDocument/2006/relationships/slideLayout" Target="/ppt/slideLayouts/slideLayout3.xml" Id="R51a6bf7d27c743b4" /><Relationship Type="http://schemas.openxmlformats.org/officeDocument/2006/relationships/slideLayout" Target="/ppt/slideLayouts/slideLayout4.xml" Id="Rd2a7cef3495d416c" /><Relationship Type="http://schemas.openxmlformats.org/officeDocument/2006/relationships/slideLayout" Target="/ppt/slideLayouts/slideLayout5.xml" Id="R24075a6fc2394f32" /><Relationship Type="http://schemas.openxmlformats.org/officeDocument/2006/relationships/slideLayout" Target="/ppt/slideLayouts/slideLayout6.xml" Id="R8efc3bdc76324c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be93639794411d"/>
    <p:sldLayoutId xmlns:r="http://schemas.openxmlformats.org/officeDocument/2006/relationships" id="2147483650" r:id="R5a4a7c43e3124e8a"/>
    <p:sldLayoutId xmlns:r="http://schemas.openxmlformats.org/officeDocument/2006/relationships" id="2147483651" r:id="R51a6bf7d27c743b4"/>
    <p:sldLayoutId xmlns:r="http://schemas.openxmlformats.org/officeDocument/2006/relationships" id="2147483652" r:id="Rd2a7cef3495d416c"/>
    <p:sldLayoutId xmlns:r="http://schemas.openxmlformats.org/officeDocument/2006/relationships" id="2147483653" r:id="R24075a6fc2394f32"/>
    <p:sldLayoutId xmlns:r="http://schemas.openxmlformats.org/officeDocument/2006/relationships" id="2147483654" r:id="R8efc3bdc76324c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808f63c92a4f15" /><Relationship Type="http://schemas.openxmlformats.org/officeDocument/2006/relationships/image" Target="/ppt/media/image.jpeg" Id="Rbb8222b411f94223" /><Relationship Type="http://schemas.openxmlformats.org/officeDocument/2006/relationships/image" Target="/ppt/media/image2.jpeg" Id="R1ced28998bfa4517" /><Relationship Type="http://schemas.openxmlformats.org/officeDocument/2006/relationships/notesSlide" Target="/ppt/notesSlides/notesSlide1.xml" Id="Re15e02cdeaf74a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3143009fc24a75" /><Relationship Type="http://schemas.openxmlformats.org/officeDocument/2006/relationships/image" Target="/ppt/media/image3.jpeg" Id="R811e5aa53b4d4ee1" /><Relationship Type="http://schemas.openxmlformats.org/officeDocument/2006/relationships/notesSlide" Target="/ppt/notesSlides/notesSlide2.xml" Id="R5d381664a12d4e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099b103dd7464a" /><Relationship Type="http://schemas.openxmlformats.org/officeDocument/2006/relationships/image" Target="/ppt/media/image4.jpeg" Id="R633ac4ef9f7f41af" /><Relationship Type="http://schemas.openxmlformats.org/officeDocument/2006/relationships/image" Target="/ppt/media/image5.jpeg" Id="R4492d53a23ac4739" /><Relationship Type="http://schemas.openxmlformats.org/officeDocument/2006/relationships/image" Target="/ppt/media/image6.jpeg" Id="R6d7e9bb6ce794be2" /><Relationship Type="http://schemas.openxmlformats.org/officeDocument/2006/relationships/image" Target="/ppt/media/image7.jpeg" Id="R973a3ed023ac43ca" /><Relationship Type="http://schemas.openxmlformats.org/officeDocument/2006/relationships/image" Target="/ppt/media/image8.jpeg" Id="R6a5cb71773e04012" /><Relationship Type="http://schemas.openxmlformats.org/officeDocument/2006/relationships/image" Target="/ppt/media/image9.jpeg" Id="R35d318cdbc3d4cd2" /><Relationship Type="http://schemas.openxmlformats.org/officeDocument/2006/relationships/image" Target="/ppt/media/image10.jpeg" Id="Ra530a5bee4ff42ad" /><Relationship Type="http://schemas.openxmlformats.org/officeDocument/2006/relationships/notesSlide" Target="/ppt/notesSlides/notesSlide3.xml" Id="R9d27a88ebc164b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d8b703edb14b2b" /><Relationship Type="http://schemas.openxmlformats.org/officeDocument/2006/relationships/image" Target="/ppt/media/image11.jpeg" Id="Rb0057f9ff2304539" /><Relationship Type="http://schemas.openxmlformats.org/officeDocument/2006/relationships/notesSlide" Target="/ppt/notesSlides/notesSlide4.xml" Id="Rda81ceef60fc4c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38df10e4784e57" /><Relationship Type="http://schemas.openxmlformats.org/officeDocument/2006/relationships/image" Target="/ppt/media/image12.jpeg" Id="Rd58ddfe26ffa4992" /><Relationship Type="http://schemas.openxmlformats.org/officeDocument/2006/relationships/image" Target="/ppt/media/image13.jpeg" Id="Rb9ce801f5a084ac4" /><Relationship Type="http://schemas.openxmlformats.org/officeDocument/2006/relationships/image" Target="/ppt/media/image14.jpeg" Id="R26b0f9982055439b" /><Relationship Type="http://schemas.openxmlformats.org/officeDocument/2006/relationships/notesSlide" Target="/ppt/notesSlides/notesSlide5.xml" Id="R915743537bc440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2574ec56a5498a" /><Relationship Type="http://schemas.openxmlformats.org/officeDocument/2006/relationships/image" Target="/ppt/media/image15.jpeg" Id="R8c0019e7e8594605" /><Relationship Type="http://schemas.openxmlformats.org/officeDocument/2006/relationships/image" Target="/ppt/media/image16.jpeg" Id="R76cb9118bc3740c0" /><Relationship Type="http://schemas.openxmlformats.org/officeDocument/2006/relationships/notesSlide" Target="/ppt/notesSlides/notesSlide6.xml" Id="R5052e6140a7341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19046fd196475b" /><Relationship Type="http://schemas.openxmlformats.org/officeDocument/2006/relationships/image" Target="/ppt/media/image17.jpeg" Id="Reb0847bbe0724174" /><Relationship Type="http://schemas.openxmlformats.org/officeDocument/2006/relationships/notesSlide" Target="/ppt/notesSlides/notesSlide7.xml" Id="R6738cc9bb87742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a0f287666a41bf" /><Relationship Type="http://schemas.openxmlformats.org/officeDocument/2006/relationships/image" Target="/ppt/media/image18.jpeg" Id="R30161cffb10745ab" /><Relationship Type="http://schemas.openxmlformats.org/officeDocument/2006/relationships/notesSlide" Target="/ppt/notesSlides/notesSlide8.xml" Id="Rdf59b9ab72b148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0bc7029bcd4ff4" /><Relationship Type="http://schemas.openxmlformats.org/officeDocument/2006/relationships/image" Target="/ppt/media/image19.jpeg" Id="R9339cca2864943c6" /><Relationship Type="http://schemas.openxmlformats.org/officeDocument/2006/relationships/notesSlide" Target="/ppt/notesSlides/notesSlide9.xml" Id="R97cd325def10484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d6d9adfd584773" /><Relationship Type="http://schemas.openxmlformats.org/officeDocument/2006/relationships/image" Target="/ppt/media/image20.jpeg" Id="R75cb3cf8f2f94cce" /><Relationship Type="http://schemas.openxmlformats.org/officeDocument/2006/relationships/notesSlide" Target="/ppt/notesSlides/notesSlide10.xml" Id="R808bc8f775bb42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c06339e9014e7c" /><Relationship Type="http://schemas.openxmlformats.org/officeDocument/2006/relationships/image" Target="/ppt/media/image21.jpeg" Id="Rf12dc3073ccd4ae9" /><Relationship Type="http://schemas.openxmlformats.org/officeDocument/2006/relationships/notesSlide" Target="/ppt/notesSlides/notesSlide11.xml" Id="Rfe71fcffffea41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a3aa49f1b34c19" /><Relationship Type="http://schemas.openxmlformats.org/officeDocument/2006/relationships/image" Target="/ppt/media/image22.jpeg" Id="R99266550ffdd459d" /><Relationship Type="http://schemas.openxmlformats.org/officeDocument/2006/relationships/notesSlide" Target="/ppt/notesSlides/notesSlide12.xml" Id="R317260d93c2549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urface-0">
            <a:extLst xmlns:a="http://schemas.openxmlformats.org/drawingml/2006/main">
              <a:ext uri="{FF2B5EF4-FFF2-40B4-BE49-F238E27FC236}">
                <a16:creationId xmlns:a16="http://schemas.microsoft.com/office/drawing/2014/main" id="{F8EA3B20-9BF5-4B33-BE9D-404A62EA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F5396A7C-7DB3-4401-9E1E-EA8E921E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44500"/>
            <a:ext cx="2895600" cy="81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B485D-20DA-4288-A8F0-7384A30B06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8222b411f94223"/>
          <a:stretch xmlns:a="http://schemas.openxmlformats.org/drawingml/2006/main"/>
        </p:blipFill>
        <p:spPr>
          <a:xfrm xmlns:a="http://schemas.openxmlformats.org/drawingml/2006/main">
            <a:off x="673100" y="609600"/>
            <a:ext cx="2540000" cy="65923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13026-C481-4DD4-8E77-C3E3285284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d28998bfa4517"/>
          <a:stretch xmlns:a="http://schemas.openxmlformats.org/drawingml/2006/main"/>
        </p:blipFill>
        <p:spPr>
          <a:xfrm xmlns:a="http://schemas.openxmlformats.org/drawingml/2006/main">
            <a:off x="3302000" y="4229665"/>
            <a:ext cx="4254500" cy="4405771"/>
          </a:xfrm>
          <a:prstGeom xmlns:a="http://schemas.openxmlformats.org/drawingml/2006/main" prst="rect">
            <a:avLst/>
          </a:prstGeom>
        </p:spPr>
      </p:pic>
      <p:sp>
        <p:nvSpPr>
          <p:cNvPr id="5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3A71E1E5-133E-4FE7-9321-6FD86FED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856740"/>
            <a:ext cx="2041271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80DCD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80DCD4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80DCD4"/>
                </a:solidFill>
                <a:latin typeface="Noto Sans KR"/>
                <a:ea typeface="Noto Sans KR"/>
                <a:cs typeface="Noto Sans KR"/>
              </a:rPr>
              <a:t>APPLICATION FOR NOMINATION</a:t>
            </a:r>
          </a:p>
        </p:txBody>
      </p:sp>
      <p:sp>
        <p:nvSpPr>
          <p:cNvPr id="6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AF3D35A0-564B-4869-9AC0-2AF93C35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424176"/>
            <a:ext cx="2454478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주식회사 원이앤씨</a:t>
            </a:r>
          </a:p>
        </p:txBody>
      </p:sp>
      <p:sp>
        <p:nvSpPr>
          <p:cNvPr id="7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890506DD-B2AE-4A15-8B98-B18268EA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982976"/>
            <a:ext cx="300545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4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4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4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공사지명원</a:t>
            </a:r>
          </a:p>
        </p:txBody>
      </p:sp>
      <p:sp>
        <p:nvSpPr>
          <p:cNvPr id="8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E4AF0610-7D64-4456-ADFF-F793384D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748776"/>
            <a:ext cx="2734894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도장공사는 원이앤씨</a:t>
            </a:r>
          </a:p>
        </p:txBody>
      </p:sp>
      <p:sp>
        <p:nvSpPr>
          <p:cNvPr id="9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D4AB154B-2FAF-49C4-B689-7EF20B0C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325864"/>
            <a:ext cx="332552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B7D7E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B7D7E4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B7D7E4"/>
                </a:solidFill>
                <a:latin typeface="Noto Sans KR"/>
                <a:ea typeface="Noto Sans KR"/>
                <a:cs typeface="Noto Sans KR"/>
              </a:rPr>
              <a:t>성실과 책임 시공으로 고객과 현장의 신뢰를 이어갑니다.</a:t>
            </a:r>
          </a:p>
        </p:txBody>
      </p:sp>
      <p:sp>
        <p:nvSpPr>
          <p:cNvPr id="10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ECCC538E-748B-4763-A1AA-80B953DA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148316"/>
            <a:ext cx="138005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7D7E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7D7E4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B7D7E4"/>
                </a:solidFill>
                <a:latin typeface="Noto Sans KR"/>
                <a:ea typeface="Noto Sans KR"/>
                <a:cs typeface="Noto Sans KR"/>
              </a:rPr>
              <a:t>oneenc.kr  |  2026.10.12</a:t>
            </a:r>
          </a:p>
        </p:txBody>
      </p:sp>
    </p:spTree>
    <p:extLst>
      <p:ext uri="{BB962C8B-B14F-4D97-AF65-F5344CB8AC3E}">
        <p14:creationId xmlns:p14="http://schemas.microsoft.com/office/powerpoint/2010/main" val="2361656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surface-0">
            <a:extLst xmlns:a="http://schemas.openxmlformats.org/drawingml/2006/main">
              <a:ext uri="{FF2B5EF4-FFF2-40B4-BE49-F238E27FC236}">
                <a16:creationId xmlns:a16="http://schemas.microsoft.com/office/drawing/2014/main" id="{12454C55-4C69-4A17-9647-D2573554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693F95E0-AD91-4347-A310-EC0EDFB1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9FF98556-CE77-4FA7-A9B3-111CD8D6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7371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61243A5C-0C11-4231-9564-75C484C92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2832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E8A09193-8EE9-4D9D-A7E0-9D0927B3B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8293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CAF84709-C9F9-4729-B9E5-67ADB216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3754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DCA9AFF9-C526-4E55-9279-75E73859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9215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15D822A0-233B-4949-8166-2229DC43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676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FA1605AB-1857-40F2-B17D-EA8187AB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013700"/>
            <a:ext cx="65405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90772C-5657-4451-8497-6669D6928D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e5aa53b4d4ee1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11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9916918D-7CE6-4FBF-9B0F-CBC4502F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75199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01 / COMPANY &amp; APPLICATION</a:t>
            </a:r>
          </a:p>
        </p:txBody>
      </p:sp>
      <p:sp>
        <p:nvSpPr>
          <p:cNvPr id="12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CD12926B-BFA9-4674-B72E-847EA490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326206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회사개요 및 지명 신청</a:t>
            </a:r>
          </a:p>
        </p:txBody>
      </p:sp>
      <p:sp>
        <p:nvSpPr>
          <p:cNvPr id="13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2C0155B6-D6A6-4ADC-BE06-D74C6AE9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2273579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산업도장, 그 이상의 가치를 만듭니다.</a:t>
            </a:r>
          </a:p>
        </p:txBody>
      </p:sp>
      <p:sp>
        <p:nvSpPr>
          <p:cNvPr id="14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7EC6DCE0-1601-495F-B7EF-551D9F7C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5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4F437D72-DA13-40DD-BA59-E69C1E68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02 / 12</a:t>
            </a:r>
          </a:p>
        </p:txBody>
      </p:sp>
      <p:sp>
        <p:nvSpPr>
          <p:cNvPr id="16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FD3D43A9-91A8-419D-B27B-4E84FC56C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672588"/>
            <a:ext cx="1795806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귀사의 발전을 기원합니다.</a:t>
            </a:r>
          </a:p>
        </p:txBody>
      </p:sp>
      <p:sp>
        <p:nvSpPr>
          <p:cNvPr id="17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50F083FF-8B16-4EBD-B97D-4CDBE717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205988"/>
            <a:ext cx="658147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귀사에서 발주하는 공사에 참여하고자 회사 정보와 관계 자료를 담은 지명원을 제출하오니 검토하여 주시</a:t>
            </a:r>
          </a:p>
        </p:txBody>
      </p:sp>
      <p:sp>
        <p:nvSpPr>
          <p:cNvPr id="18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17AA90FA-E16E-4891-8875-99B68AF3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472688"/>
            <a:ext cx="6071236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기 바랍니다. 기본에 충실한 시공과 공정별 품질관리로 협의한 내용을 책임 있게 수행하겠습니다.</a:t>
            </a:r>
          </a:p>
        </p:txBody>
      </p:sp>
      <p:sp>
        <p:nvSpPr>
          <p:cNvPr id="19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51DDE8C0-C9F9-4CFA-A69D-C2F2C8D2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47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회사명</a:t>
            </a:r>
          </a:p>
        </p:txBody>
      </p:sp>
      <p:sp>
        <p:nvSpPr>
          <p:cNvPr id="20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A3226D83-3B01-45C8-ADB5-841CAE83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905959"/>
            <a:ext cx="1183097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주식회사 원이앤씨</a:t>
            </a:r>
          </a:p>
        </p:txBody>
      </p:sp>
      <p:sp>
        <p:nvSpPr>
          <p:cNvPr id="21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7CD3E3AC-D913-4CD7-95A3-59F3A440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0840"/>
            <a:ext cx="61023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대표이사</a:t>
            </a:r>
          </a:p>
        </p:txBody>
      </p:sp>
      <p:sp>
        <p:nvSpPr>
          <p:cNvPr id="22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00516CA1-6FF4-4A10-99DB-7465C0725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452059"/>
            <a:ext cx="521437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김정식</a:t>
            </a:r>
          </a:p>
        </p:txBody>
      </p:sp>
      <p:sp>
        <p:nvSpPr>
          <p:cNvPr id="23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90C09D98-1FAE-4BF4-9933-A5E48DB5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969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설립일</a:t>
            </a:r>
          </a:p>
        </p:txBody>
      </p:sp>
      <p:sp>
        <p:nvSpPr>
          <p:cNvPr id="24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738FA07B-E411-4210-A2B5-ACC09151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998159"/>
            <a:ext cx="828127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2025.04.07</a:t>
            </a:r>
          </a:p>
        </p:txBody>
      </p:sp>
      <p:sp>
        <p:nvSpPr>
          <p:cNvPr id="25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647F7499-F848-4776-9644-CFE3DE72C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43040"/>
            <a:ext cx="96075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사업자등록번호</a:t>
            </a:r>
          </a:p>
        </p:txBody>
      </p:sp>
      <p:sp>
        <p:nvSpPr>
          <p:cNvPr id="26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864E381A-B55F-4571-A7A5-1B7F7925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6544259"/>
            <a:ext cx="999303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296-86-03785</a:t>
            </a:r>
          </a:p>
        </p:txBody>
      </p:sp>
      <p:sp>
        <p:nvSpPr>
          <p:cNvPr id="27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6BDF8A9E-576A-43D7-A417-B218CDACD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891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소재지</a:t>
            </a:r>
          </a:p>
        </p:txBody>
      </p:sp>
      <p:sp>
        <p:nvSpPr>
          <p:cNvPr id="28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24CBB233-F8F9-4558-B420-695AA232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7090359"/>
            <a:ext cx="2341550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경기도 용인시 처인구 이동읍 덕성로 75</a:t>
            </a:r>
          </a:p>
        </p:txBody>
      </p:sp>
      <p:sp>
        <p:nvSpPr>
          <p:cNvPr id="29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9582FE2B-7993-4E07-A49F-6F220ED2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35240"/>
            <a:ext cx="9505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대표전화 / 팩스</a:t>
            </a:r>
          </a:p>
        </p:txBody>
      </p:sp>
      <p:sp>
        <p:nvSpPr>
          <p:cNvPr id="30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557562BF-9B63-46A2-A840-6B64223B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7636459"/>
            <a:ext cx="2047066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031-335-2997 / 0504-436-2997</a:t>
            </a:r>
          </a:p>
        </p:txBody>
      </p:sp>
      <p:sp>
        <p:nvSpPr>
          <p:cNvPr id="31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B002305A-500C-47A4-A51D-C32E6951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813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이메일</a:t>
            </a:r>
          </a:p>
        </p:txBody>
      </p:sp>
      <p:sp>
        <p:nvSpPr>
          <p:cNvPr id="32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C597F33E-41A8-4D67-B3EA-45F34D22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82559"/>
            <a:ext cx="1500896" cy="205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8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oneenc1@naver.com</a:t>
            </a:r>
          </a:p>
        </p:txBody>
      </p:sp>
      <p:sp>
        <p:nvSpPr>
          <p:cNvPr id="33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2BD0890A-97DC-486A-89FA-7F1E7C90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938260"/>
            <a:ext cx="886587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회사 연혁</a:t>
            </a:r>
          </a:p>
        </p:txBody>
      </p:sp>
      <p:sp>
        <p:nvSpPr>
          <p:cNvPr id="34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DB835F5D-899A-4CE6-A022-41C859E4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348978"/>
            <a:ext cx="3659099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9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2025.04  법인 설립   /   2025.06  중소기업기술경영대상 도장 부문 선정</a:t>
            </a:r>
          </a:p>
        </p:txBody>
      </p:sp>
    </p:spTree>
    <p:extLst>
      <p:ext uri="{BB962C8B-B14F-4D97-AF65-F5344CB8AC3E}">
        <p14:creationId xmlns:p14="http://schemas.microsoft.com/office/powerpoint/2010/main" val="15485651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surface-0">
            <a:extLst xmlns:a="http://schemas.openxmlformats.org/drawingml/2006/main">
              <a:ext uri="{FF2B5EF4-FFF2-40B4-BE49-F238E27FC236}">
                <a16:creationId xmlns:a16="http://schemas.microsoft.com/office/drawing/2014/main" id="{A366129C-2151-4EB1-9FE9-689CCFC2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AB984A3D-6FA8-4BDB-A87D-F3613981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7C794B-F9DD-4928-85B1-2713D8693D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ac4ef9f7f41af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7D146-9842-4E9E-83D1-00AAF9CBE2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92d53a23ac4739"/>
          <a:stretch xmlns:a="http://schemas.openxmlformats.org/drawingml/2006/main"/>
        </p:blipFill>
        <p:spPr>
          <a:xfrm xmlns:a="http://schemas.openxmlformats.org/drawingml/2006/main">
            <a:off x="508738" y="2679700"/>
            <a:ext cx="3148123" cy="107950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8DFDD-5CD0-4912-92B1-39E5EF379F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e9bb6ce794be2"/>
          <a:stretch xmlns:a="http://schemas.openxmlformats.org/drawingml/2006/main"/>
        </p:blipFill>
        <p:spPr>
          <a:xfrm xmlns:a="http://schemas.openxmlformats.org/drawingml/2006/main">
            <a:off x="3899638" y="2679700"/>
            <a:ext cx="3148123" cy="10795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AC0A8-077E-468A-A97E-577DF75012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3a3ed023ac43ca"/>
          <a:stretch xmlns:a="http://schemas.openxmlformats.org/drawingml/2006/main"/>
        </p:blipFill>
        <p:spPr>
          <a:xfrm xmlns:a="http://schemas.openxmlformats.org/drawingml/2006/main">
            <a:off x="508738" y="4902200"/>
            <a:ext cx="3148123" cy="10795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6ACC2A-F783-4344-8234-16B0A546B1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5cb71773e04012"/>
          <a:stretch xmlns:a="http://schemas.openxmlformats.org/drawingml/2006/main"/>
        </p:blipFill>
        <p:spPr>
          <a:xfrm xmlns:a="http://schemas.openxmlformats.org/drawingml/2006/main">
            <a:off x="3899638" y="4902200"/>
            <a:ext cx="3148123" cy="1079500"/>
          </a:xfrm>
          <a:prstGeom xmlns:a="http://schemas.openxmlformats.org/drawingml/2006/main" prst="rect">
            <a:avLst/>
          </a:prstGeom>
        </p:spPr>
      </p:pic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B5BFD9-ACB7-4F3B-A6FA-6F2B2394C8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318cdbc3d4cd2"/>
          <a:stretch xmlns:a="http://schemas.openxmlformats.org/drawingml/2006/main"/>
        </p:blipFill>
        <p:spPr>
          <a:xfrm xmlns:a="http://schemas.openxmlformats.org/drawingml/2006/main">
            <a:off x="508738" y="7124700"/>
            <a:ext cx="3148123" cy="107950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AEC02-8B44-490F-9DD8-7319023EBB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30a5bee4ff42ad"/>
          <a:stretch xmlns:a="http://schemas.openxmlformats.org/drawingml/2006/main"/>
        </p:blipFill>
        <p:spPr>
          <a:xfrm xmlns:a="http://schemas.openxmlformats.org/drawingml/2006/main">
            <a:off x="3898900" y="7124761"/>
            <a:ext cx="3149600" cy="1079378"/>
          </a:xfrm>
          <a:prstGeom xmlns:a="http://schemas.openxmlformats.org/drawingml/2006/main" prst="rect">
            <a:avLst/>
          </a:prstGeom>
        </p:spPr>
      </p:pic>
      <p:sp>
        <p:nvSpPr>
          <p:cNvPr id="10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AD5B5730-1B29-481E-95C0-62CCDA92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28370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02 / BUSINESS AREAS</a:t>
            </a:r>
          </a:p>
        </p:txBody>
      </p:sp>
      <p:sp>
        <p:nvSpPr>
          <p:cNvPr id="11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1B20B656-5494-4D5F-8972-1F692B9B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980511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보유역량 및 주요 사업분야</a:t>
            </a:r>
          </a:p>
        </p:txBody>
      </p:sp>
      <p:sp>
        <p:nvSpPr>
          <p:cNvPr id="12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94668AB5-2F11-46CB-BA5C-412A1567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949281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설계·시방과 현장 조건을 확인하고 공정별 시공 품질을 관리합니다.</a:t>
            </a:r>
          </a:p>
        </p:txBody>
      </p:sp>
      <p:sp>
        <p:nvSpPr>
          <p:cNvPr id="13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A64D62BE-7D21-4381-BC04-C1ED0A7D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4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5BBE81D2-1E86-495C-AA57-5DB0ABF6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03 / 12</a:t>
            </a:r>
          </a:p>
        </p:txBody>
      </p:sp>
      <p:sp>
        <p:nvSpPr>
          <p:cNvPr id="15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CF008732-AE17-4242-BE37-BFBD125A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09060"/>
            <a:ext cx="10191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내화페인트</a:t>
            </a:r>
          </a:p>
        </p:txBody>
      </p:sp>
      <p:sp>
        <p:nvSpPr>
          <p:cNvPr id="16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211A4B0C-5D41-434D-B150-36F031DF7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268825"/>
            <a:ext cx="3202106" cy="179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철골 구조물의 하도 방청, 내화도료, 상도 마감까지 공정별 시공.</a:t>
            </a:r>
          </a:p>
        </p:txBody>
      </p:sp>
      <p:sp>
        <p:nvSpPr>
          <p:cNvPr id="17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937E3448-D77A-47E6-9F9F-BF2BA75EE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3909060"/>
            <a:ext cx="1019174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바닥에폭시</a:t>
            </a:r>
          </a:p>
        </p:txBody>
      </p:sp>
      <p:sp>
        <p:nvSpPr>
          <p:cNvPr id="18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8467C17E-7604-442A-8AA4-8D650442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4268825"/>
            <a:ext cx="3269676" cy="179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공장·창고·주차장의 사용 환경에 맞춘 바닥 코팅 및 라이닝 마감.</a:t>
            </a:r>
          </a:p>
        </p:txBody>
      </p:sp>
      <p:sp>
        <p:nvSpPr>
          <p:cNvPr id="19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5BD46183-B39F-46F4-95AA-BCCCDD9E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131560"/>
            <a:ext cx="1476566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우레탄단열·방수</a:t>
            </a:r>
          </a:p>
        </p:txBody>
      </p:sp>
      <p:sp>
        <p:nvSpPr>
          <p:cNvPr id="20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3243B8AD-1D2B-4C13-AE11-08CCD532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491326"/>
            <a:ext cx="3272302" cy="179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단열 및 방수가 필요한 부위의 조건과 바탕 상태를 검토하여 시공.</a:t>
            </a:r>
          </a:p>
        </p:txBody>
      </p:sp>
      <p:sp>
        <p:nvSpPr>
          <p:cNvPr id="21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DBB4D04A-2AFE-4307-B3D2-3EA445DA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6131560"/>
            <a:ext cx="843914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건축도장</a:t>
            </a:r>
          </a:p>
        </p:txBody>
      </p:sp>
      <p:sp>
        <p:nvSpPr>
          <p:cNvPr id="22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3B2B56AB-35C8-4906-9EC2-E2724B18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6491326"/>
            <a:ext cx="2873215" cy="179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건축물 내·외부 도장과 철골 구조물의 방청 및 상도 마감.</a:t>
            </a:r>
          </a:p>
        </p:txBody>
      </p:sp>
      <p:sp>
        <p:nvSpPr>
          <p:cNvPr id="23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CB3ABCBD-3E12-487E-AF2A-8706F838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54060"/>
            <a:ext cx="10191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자재도소매</a:t>
            </a:r>
          </a:p>
        </p:txBody>
      </p:sp>
      <p:sp>
        <p:nvSpPr>
          <p:cNvPr id="24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8C602460-626F-4C7C-82B0-0604F6B09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713826"/>
            <a:ext cx="2696413" cy="179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현장 시방과 작업 조건에 적합한 도료 및 부자재 공급.</a:t>
            </a:r>
          </a:p>
        </p:txBody>
      </p:sp>
      <p:sp>
        <p:nvSpPr>
          <p:cNvPr id="25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9342CE0B-8396-4117-9FCE-D94AA7E7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8354060"/>
            <a:ext cx="843914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기타공사</a:t>
            </a:r>
          </a:p>
        </p:txBody>
      </p:sp>
      <p:sp>
        <p:nvSpPr>
          <p:cNvPr id="26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2784DAA9-4CE9-4F25-9364-9276D57A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8713826"/>
            <a:ext cx="2566289" cy="1790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94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현장 요청에 따른 보수도장, 유지보수 및 부대공사.</a:t>
            </a:r>
          </a:p>
        </p:txBody>
      </p:sp>
      <p:sp>
        <p:nvSpPr>
          <p:cNvPr id="27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0DBE10B2-4CD4-459F-A141-D822DEC6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51492"/>
            <a:ext cx="102964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사업분야 소개 이미지</a:t>
            </a:r>
          </a:p>
        </p:txBody>
      </p:sp>
    </p:spTree>
    <p:extLst>
      <p:ext uri="{BB962C8B-B14F-4D97-AF65-F5344CB8AC3E}">
        <p14:creationId xmlns:p14="http://schemas.microsoft.com/office/powerpoint/2010/main" val="6464660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surface-0">
            <a:extLst xmlns:a="http://schemas.openxmlformats.org/drawingml/2006/main">
              <a:ext uri="{FF2B5EF4-FFF2-40B4-BE49-F238E27FC236}">
                <a16:creationId xmlns:a16="http://schemas.microsoft.com/office/drawing/2014/main" id="{27837247-7568-4246-A60A-56F64ED4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F7DB735B-A6EE-4E6C-81C4-2A351492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33A8FD76-396E-4566-A6F5-07B613FD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705100"/>
            <a:ext cx="3149600" cy="158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69E8A44D-8D49-449E-A1EF-449F8599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00" y="2705100"/>
            <a:ext cx="3149600" cy="158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AE7B2-30CE-4669-942B-B9DD2FB280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057f9ff2304539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6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A1295D22-1639-4F33-8BE3-4237BB7C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72147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03 / ORGANIZATION &amp; SAFETY</a:t>
            </a:r>
          </a:p>
        </p:txBody>
      </p:sp>
      <p:sp>
        <p:nvSpPr>
          <p:cNvPr id="7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0A85C580-C4EE-4E1D-8A41-9D672118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326206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조직 구성 및 현장관리</a:t>
            </a:r>
          </a:p>
        </p:txBody>
      </p:sp>
      <p:sp>
        <p:nvSpPr>
          <p:cNvPr id="8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980A39B4-910E-4964-9E6B-E44F8E27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1946402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공정과 안전을 함께 관리합니다.</a:t>
            </a:r>
          </a:p>
        </p:txBody>
      </p:sp>
      <p:sp>
        <p:nvSpPr>
          <p:cNvPr id="9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74521679-398D-4135-AEFE-D6A2DDCD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0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A057BC96-A16C-454C-A315-A5C4498A4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04 / 12</a:t>
            </a:r>
          </a:p>
        </p:txBody>
      </p:sp>
      <p:sp>
        <p:nvSpPr>
          <p:cNvPr id="11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5439B89C-3C19-425C-8DE5-7BB2FBC0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2910840"/>
            <a:ext cx="1000379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MANAGEMENT</a:t>
            </a:r>
          </a:p>
        </p:txBody>
      </p:sp>
      <p:sp>
        <p:nvSpPr>
          <p:cNvPr id="12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06DFC3E5-B623-4489-84AA-E8850E18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223260"/>
            <a:ext cx="10191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경영관리부</a:t>
            </a:r>
          </a:p>
        </p:txBody>
      </p:sp>
      <p:sp>
        <p:nvSpPr>
          <p:cNvPr id="13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67400DA5-CE93-499E-A240-AAD6D0AD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572003"/>
            <a:ext cx="1773346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대표이사 · 과장 · 실장 · 이사</a:t>
            </a:r>
          </a:p>
        </p:txBody>
      </p:sp>
      <p:sp>
        <p:nvSpPr>
          <p:cNvPr id="14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466DFE09-E52C-4B60-8664-2F681110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200" y="3792030"/>
            <a:ext cx="200684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경영·계약·인사 및 현장 운영 지원</a:t>
            </a:r>
          </a:p>
        </p:txBody>
      </p:sp>
      <p:sp>
        <p:nvSpPr>
          <p:cNvPr id="15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87CE2160-511D-4056-BDD0-993E1770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910840"/>
            <a:ext cx="1114298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CONSTRUCTION</a:t>
            </a:r>
          </a:p>
        </p:txBody>
      </p:sp>
      <p:sp>
        <p:nvSpPr>
          <p:cNvPr id="16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3F80549F-829D-4E29-A4B8-69C9A972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223260"/>
            <a:ext cx="1237106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공사부 직영팀</a:t>
            </a:r>
          </a:p>
        </p:txBody>
      </p:sp>
      <p:sp>
        <p:nvSpPr>
          <p:cNvPr id="17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6EEE44CF-BCA7-4289-BC96-C954CAC8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572003"/>
            <a:ext cx="1827752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직영 1팀 · 직영 2팀 · 직영 3팀</a:t>
            </a:r>
          </a:p>
        </p:txBody>
      </p:sp>
      <p:sp>
        <p:nvSpPr>
          <p:cNvPr id="18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4260D8E1-8279-44E7-A726-8C0FFCD7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792030"/>
            <a:ext cx="1976971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현장 시공·공정별 작업·시공 기록</a:t>
            </a:r>
          </a:p>
        </p:txBody>
      </p:sp>
      <p:sp>
        <p:nvSpPr>
          <p:cNvPr id="19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553A5B27-AF16-47B3-8C6E-8D7F6D54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955032"/>
            <a:ext cx="3966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01</a:t>
            </a:r>
          </a:p>
        </p:txBody>
      </p:sp>
      <p:sp>
        <p:nvSpPr>
          <p:cNvPr id="20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30EA2F32-0205-450C-B68A-366711F8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4950460"/>
            <a:ext cx="114795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작업 전 TBM</a:t>
            </a:r>
          </a:p>
        </p:txBody>
      </p:sp>
      <p:sp>
        <p:nvSpPr>
          <p:cNvPr id="21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5F108F80-78D4-4623-9B4D-4EDAFA8AE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5324602"/>
            <a:ext cx="429619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작업 내용과 위험요인을 공유하고 보호구, 안전벨트, 장비 상태를 확인합니다.</a:t>
            </a:r>
          </a:p>
        </p:txBody>
      </p:sp>
      <p:sp>
        <p:nvSpPr>
          <p:cNvPr id="22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41A774C3-B65A-4606-984E-265C903B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47232"/>
            <a:ext cx="3966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02</a:t>
            </a:r>
          </a:p>
        </p:txBody>
      </p:sp>
      <p:sp>
        <p:nvSpPr>
          <p:cNvPr id="23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2D3ADFE4-00A1-48E1-8585-DD1A4F53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6042660"/>
            <a:ext cx="1412367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공정별 품질관리</a:t>
            </a:r>
          </a:p>
        </p:txBody>
      </p:sp>
      <p:sp>
        <p:nvSpPr>
          <p:cNvPr id="24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0BEE4876-07D1-4C20-8AE4-19287B9E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6416802"/>
            <a:ext cx="42004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사용 도료와 바탕 상태, 건조 조건, 도막두께·색상·표면 마감을 확인합니다.</a:t>
            </a:r>
          </a:p>
        </p:txBody>
      </p:sp>
      <p:sp>
        <p:nvSpPr>
          <p:cNvPr id="25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9E943B66-C26E-4633-B316-51ECBA39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39432"/>
            <a:ext cx="3966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03</a:t>
            </a:r>
          </a:p>
        </p:txBody>
      </p:sp>
      <p:sp>
        <p:nvSpPr>
          <p:cNvPr id="26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8AF835A8-B60E-465B-A5F2-237F2FFCC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7134860"/>
            <a:ext cx="1630299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현장 투입내역 기록</a:t>
            </a:r>
          </a:p>
        </p:txBody>
      </p:sp>
      <p:sp>
        <p:nvSpPr>
          <p:cNvPr id="27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0AB6FD54-2DB9-463C-BAA6-0421B6E8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7509002"/>
            <a:ext cx="385107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자재·투입 인원·장비 사용 내역을 관리하고 현장 상황을 공유합니다.</a:t>
            </a:r>
          </a:p>
        </p:txBody>
      </p:sp>
      <p:sp>
        <p:nvSpPr>
          <p:cNvPr id="28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B3782548-7F25-41CE-8EEA-AF012E6D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231632"/>
            <a:ext cx="39662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8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04</a:t>
            </a:r>
          </a:p>
        </p:txBody>
      </p:sp>
      <p:sp>
        <p:nvSpPr>
          <p:cNvPr id="29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AB1CED7B-36D8-43CA-8D96-94B1B765E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8227060"/>
            <a:ext cx="886587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완료 점검</a:t>
            </a:r>
          </a:p>
        </p:txBody>
      </p:sp>
      <p:sp>
        <p:nvSpPr>
          <p:cNvPr id="30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7815A47B-F539-4DC0-A2BD-2492A7CCF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100" y="8601202"/>
            <a:ext cx="3333408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시공 상태와 보완 사항을 확인하고 작업 구간을 정리합니다.</a:t>
            </a:r>
          </a:p>
        </p:txBody>
      </p:sp>
    </p:spTree>
    <p:extLst>
      <p:ext uri="{BB962C8B-B14F-4D97-AF65-F5344CB8AC3E}">
        <p14:creationId xmlns:p14="http://schemas.microsoft.com/office/powerpoint/2010/main" val="6849704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urface-0">
            <a:extLst xmlns:a="http://schemas.openxmlformats.org/drawingml/2006/main">
              <a:ext uri="{FF2B5EF4-FFF2-40B4-BE49-F238E27FC236}">
                <a16:creationId xmlns:a16="http://schemas.microsoft.com/office/drawing/2014/main" id="{D67B7A6E-A46A-4697-ABBF-EAECEEBA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AB9C5EEC-FE70-466C-955E-2ABFA07EA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63CA2F-606B-4075-93D4-BC35CB304D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ddfe26ffa4992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70BA92-1B09-4288-8296-A117392DE5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e801f5a084ac4"/>
          <a:stretch xmlns:a="http://schemas.openxmlformats.org/drawingml/2006/main"/>
        </p:blipFill>
        <p:spPr>
          <a:xfrm xmlns:a="http://schemas.openxmlformats.org/drawingml/2006/main">
            <a:off x="508000" y="3496475"/>
            <a:ext cx="3149600" cy="37385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F49A9-C161-44F0-8D3F-DB1EA0DDBC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b0f9982055439b"/>
          <a:stretch xmlns:a="http://schemas.openxmlformats.org/drawingml/2006/main"/>
        </p:blipFill>
        <p:spPr>
          <a:xfrm xmlns:a="http://schemas.openxmlformats.org/drawingml/2006/main">
            <a:off x="3898900" y="3464757"/>
            <a:ext cx="3149600" cy="3801986"/>
          </a:xfrm>
          <a:prstGeom xmlns:a="http://schemas.openxmlformats.org/drawingml/2006/main" prst="rect">
            <a:avLst/>
          </a:prstGeom>
        </p:spPr>
      </p:pic>
      <p:sp>
        <p:nvSpPr>
          <p:cNvPr id="6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2197FC15-605F-4FB1-A5A6-2B624DBC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82444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04 / AWARDS</a:t>
            </a:r>
          </a:p>
        </p:txBody>
      </p:sp>
      <p:sp>
        <p:nvSpPr>
          <p:cNvPr id="7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8CE72D75-D47C-4546-9850-99254F1B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1451483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수상실적</a:t>
            </a:r>
          </a:p>
        </p:txBody>
      </p:sp>
      <p:sp>
        <p:nvSpPr>
          <p:cNvPr id="8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CBF884FD-C3FD-468E-9590-9DF3D444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2425992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2025 중소기업기술경영대상 - 도장 부문</a:t>
            </a:r>
          </a:p>
        </p:txBody>
      </p:sp>
      <p:sp>
        <p:nvSpPr>
          <p:cNvPr id="9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A4BC7444-66F9-4A12-BA80-BA0938063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0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BBB31D26-3775-4A70-9092-99F93653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05 / 12</a:t>
            </a:r>
          </a:p>
        </p:txBody>
      </p:sp>
      <p:sp>
        <p:nvSpPr>
          <p:cNvPr id="11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9582F56D-7430-4607-B9FF-510AE265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86064"/>
            <a:ext cx="262031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첨부 공사지명원에 포함된 수상 증서입니다.</a:t>
            </a:r>
          </a:p>
        </p:txBody>
      </p:sp>
      <p:sp>
        <p:nvSpPr>
          <p:cNvPr id="12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2A84F1AE-4151-4A97-B2C9-280831A4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627364"/>
            <a:ext cx="4764569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2025년 6월 16일 주식회사 원이앤씨의 도장 부문 선정 내용이 기재되어 있습니다.</a:t>
            </a:r>
          </a:p>
        </p:txBody>
      </p:sp>
      <p:sp>
        <p:nvSpPr>
          <p:cNvPr id="13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57E9D84D-B685-4E1C-AA38-38CF17BC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276588"/>
            <a:ext cx="1052398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주요 취급 도료</a:t>
            </a:r>
          </a:p>
        </p:txBody>
      </p:sp>
      <p:sp>
        <p:nvSpPr>
          <p:cNvPr id="14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FA8A3823-E48B-49DB-BD54-0A23F0D6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04502"/>
            <a:ext cx="226314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에스피삼화 · KCC페인트 · 노루페인트</a:t>
            </a:r>
          </a:p>
        </p:txBody>
      </p:sp>
    </p:spTree>
    <p:extLst>
      <p:ext uri="{BB962C8B-B14F-4D97-AF65-F5344CB8AC3E}">
        <p14:creationId xmlns:p14="http://schemas.microsoft.com/office/powerpoint/2010/main" val="392970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urface-0">
            <a:extLst xmlns:a="http://schemas.openxmlformats.org/drawingml/2006/main">
              <a:ext uri="{FF2B5EF4-FFF2-40B4-BE49-F238E27FC236}">
                <a16:creationId xmlns:a16="http://schemas.microsoft.com/office/drawing/2014/main" id="{801B1F6C-AC53-4E6B-8330-6E346667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8203D5F7-BBC4-42CA-BBCA-4939687B7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5F4002-F202-43D2-A8AD-D5535E26E9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0019e7e8594605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696CF-D660-42D7-86EF-6E34D64EB5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cb9118bc3740c0"/>
          <a:stretch xmlns:a="http://schemas.openxmlformats.org/drawingml/2006/main"/>
        </p:blipFill>
        <p:spPr>
          <a:xfrm xmlns:a="http://schemas.openxmlformats.org/drawingml/2006/main">
            <a:off x="1285047" y="2603500"/>
            <a:ext cx="4986407" cy="7048500"/>
          </a:xfrm>
          <a:prstGeom xmlns:a="http://schemas.openxmlformats.org/drawingml/2006/main" prst="rect">
            <a:avLst/>
          </a:prstGeom>
        </p:spPr>
      </p:pic>
      <p:sp>
        <p:nvSpPr>
          <p:cNvPr id="5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3FD8BEE2-2497-48D4-B37D-078FDD54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625232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05 / COMPANY DOCUMENTS</a:t>
            </a:r>
          </a:p>
        </p:txBody>
      </p:sp>
      <p:sp>
        <p:nvSpPr>
          <p:cNvPr id="6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EB64F663-BA6C-4D5F-8593-8F5C49A83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2105787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사업자등록증</a:t>
            </a:r>
          </a:p>
        </p:txBody>
      </p:sp>
      <p:sp>
        <p:nvSpPr>
          <p:cNvPr id="7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BC932DB0-738D-4F61-BC42-08F636FC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2293137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첨부 공사지명원의 법인 사업자등록증</a:t>
            </a:r>
          </a:p>
        </p:txBody>
      </p:sp>
      <p:sp>
        <p:nvSpPr>
          <p:cNvPr id="8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A66813CD-BFF2-4088-93FF-674CB780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9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B7746F3B-5345-4AC9-BD5B-92BC1ADE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16549682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urface-0">
            <a:extLst xmlns:a="http://schemas.openxmlformats.org/drawingml/2006/main">
              <a:ext uri="{FF2B5EF4-FFF2-40B4-BE49-F238E27FC236}">
                <a16:creationId xmlns:a16="http://schemas.microsoft.com/office/drawing/2014/main" id="{7BB291AF-7E0F-4B90-98EB-2F8CE6CE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5040D141-AFAD-4C6B-AB13-9EA978CA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BF5A573D-6B21-4A0A-AF11-2A54F6B0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908300"/>
            <a:ext cx="65405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2060064C-6913-46C2-B24D-3CA59F89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416300"/>
            <a:ext cx="6540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375D6A68-73B0-4630-A867-09658EA9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226300"/>
            <a:ext cx="6540500" cy="177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749AF-0FCE-4711-BE50-BB3238F72D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0847bbe0724174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7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8CEEEECF-F68A-426C-AD67-93C957D6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191269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06 / TECHNICAL QUALIFICATIONS</a:t>
            </a:r>
          </a:p>
        </p:txBody>
      </p:sp>
      <p:sp>
        <p:nvSpPr>
          <p:cNvPr id="8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828183A3-886B-4B8C-948B-B9D17E70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2512593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기술자 자격현황</a:t>
            </a:r>
          </a:p>
        </p:txBody>
      </p:sp>
      <p:sp>
        <p:nvSpPr>
          <p:cNvPr id="9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7BF0BC99-ED0E-4ECD-BD75-F4560F0D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233197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현재 기술자 자격현황을 반영했습니다.</a:t>
            </a:r>
          </a:p>
        </p:txBody>
      </p:sp>
      <p:sp>
        <p:nvSpPr>
          <p:cNvPr id="10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C0A9D280-9E97-4FB9-B53C-372EC67C6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11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90CFFC7C-8907-43AB-8B35-CA706C2C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07 / 12</a:t>
            </a:r>
          </a:p>
        </p:txBody>
      </p:sp>
      <p:sp>
        <p:nvSpPr>
          <p:cNvPr id="12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6A5A3D4A-BFC9-419A-A281-BD242B3A3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4764"/>
            <a:ext cx="39992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성명</a:t>
            </a:r>
          </a:p>
        </p:txBody>
      </p:sp>
      <p:sp>
        <p:nvSpPr>
          <p:cNvPr id="13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900E796C-6D97-4FA9-A122-B1D476819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064764"/>
            <a:ext cx="78549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기술자격명</a:t>
            </a:r>
          </a:p>
        </p:txBody>
      </p:sp>
      <p:sp>
        <p:nvSpPr>
          <p:cNvPr id="14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30817C48-E8E6-40D4-A652-2E24362B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064764"/>
            <a:ext cx="816787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자격 취득일</a:t>
            </a:r>
          </a:p>
        </p:txBody>
      </p:sp>
      <p:sp>
        <p:nvSpPr>
          <p:cNvPr id="15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4682E55B-5A99-4B32-95C9-32936103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5888"/>
            <a:ext cx="563499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나동현</a:t>
            </a:r>
          </a:p>
        </p:txBody>
      </p:sp>
      <p:sp>
        <p:nvSpPr>
          <p:cNvPr id="16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01BFA76B-464E-45E0-9B75-CB7981EF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675888"/>
            <a:ext cx="1124331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건축도장기능사</a:t>
            </a:r>
          </a:p>
        </p:txBody>
      </p:sp>
      <p:sp>
        <p:nvSpPr>
          <p:cNvPr id="17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41EC5C23-FFE8-46A7-95D2-D559024C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686302"/>
            <a:ext cx="809093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05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2026.10.02</a:t>
            </a:r>
          </a:p>
        </p:txBody>
      </p:sp>
      <p:sp>
        <p:nvSpPr>
          <p:cNvPr id="18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97C00057-0992-4E40-A704-73E1456A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163564"/>
            <a:ext cx="281142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자격증 확인이 필요한 경우 별도 문의해 주세요.</a:t>
            </a:r>
          </a:p>
        </p:txBody>
      </p:sp>
      <p:sp>
        <p:nvSpPr>
          <p:cNvPr id="19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991E4263-C6B5-459D-B94B-74A9785D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01128"/>
            <a:ext cx="3415208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2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시공의 기본을 지키는 전문성</a:t>
            </a:r>
          </a:p>
        </p:txBody>
      </p:sp>
      <p:sp>
        <p:nvSpPr>
          <p:cNvPr id="20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156CA20F-4883-49AC-948E-F10A8CB7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08188"/>
            <a:ext cx="6097143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0E4E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D0E4E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D0E4EC"/>
                </a:solidFill>
                <a:latin typeface="Noto Sans KR"/>
                <a:ea typeface="Noto Sans KR"/>
                <a:cs typeface="Noto Sans KR"/>
              </a:rPr>
              <a:t>현장의 사용 목적과 시공 조건을 검토하고, 공정에 맞는 작업 계획과 품질관리로 고객의 요청에 대</a:t>
            </a:r>
          </a:p>
        </p:txBody>
      </p:sp>
      <p:sp>
        <p:nvSpPr>
          <p:cNvPr id="21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94D10986-5D7A-4780-8491-5B333230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374888"/>
            <a:ext cx="746074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0E4E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D0E4EC"/>
                </a:solidFill>
                <a:latin typeface="Noto Sans KR"/>
                <a:ea typeface="Noto Sans KR"/>
                <a:cs typeface="Noto Sans KR"/>
              </a:defRPr>
            </a:pPr>
            <a:r>
              <a:rPr sz="1200" b="0">
                <a:solidFill>
                  <a:srgbClr val="D0E4EC"/>
                </a:solidFill>
                <a:latin typeface="Noto Sans KR"/>
                <a:ea typeface="Noto Sans KR"/>
                <a:cs typeface="Noto Sans KR"/>
              </a:rPr>
              <a:t>응합니다.</a:t>
            </a:r>
          </a:p>
        </p:txBody>
      </p:sp>
    </p:spTree>
    <p:extLst>
      <p:ext uri="{BB962C8B-B14F-4D97-AF65-F5344CB8AC3E}">
        <p14:creationId xmlns:p14="http://schemas.microsoft.com/office/powerpoint/2010/main" val="12245586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8" name="surface-0">
            <a:extLst xmlns:a="http://schemas.openxmlformats.org/drawingml/2006/main">
              <a:ext uri="{FF2B5EF4-FFF2-40B4-BE49-F238E27FC236}">
                <a16:creationId xmlns:a16="http://schemas.microsoft.com/office/drawing/2014/main" id="{6BABAA5D-5EA9-4EA0-986C-BBEB1A26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A83798C8-18FB-4D11-8879-0A66C08E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67C84004-1481-4001-9990-D351A3FA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654300"/>
            <a:ext cx="6540500" cy="43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6E7642DD-F5CB-4521-B4AA-48786AA8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086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C0BF18AA-E027-4D82-81CF-FBAB50D62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378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3CF6376A-1E11-4ED0-8364-51BE1373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670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BD7B4BC7-BE7E-4719-9B96-AA0222C2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62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BD789BF8-E98B-429E-8805-B272CC66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254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793CE578-ED94-4512-8333-7AC6876E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546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EB7AA6D2-ED82-45F0-AD47-05BD0B1D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838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67FECF04-A8F6-41B3-9CE8-AC1A4537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130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surface-11">
            <a:extLst xmlns:a="http://schemas.openxmlformats.org/drawingml/2006/main">
              <a:ext uri="{FF2B5EF4-FFF2-40B4-BE49-F238E27FC236}">
                <a16:creationId xmlns:a16="http://schemas.microsoft.com/office/drawing/2014/main" id="{402348A1-61A2-46C3-BE98-4B4E3C70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422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3" name="surface-12">
            <a:extLst xmlns:a="http://schemas.openxmlformats.org/drawingml/2006/main">
              <a:ext uri="{FF2B5EF4-FFF2-40B4-BE49-F238E27FC236}">
                <a16:creationId xmlns:a16="http://schemas.microsoft.com/office/drawing/2014/main" id="{AB33FB36-2471-4E5C-9D32-12AC327B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715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surface-13">
            <a:extLst xmlns:a="http://schemas.openxmlformats.org/drawingml/2006/main">
              <a:ext uri="{FF2B5EF4-FFF2-40B4-BE49-F238E27FC236}">
                <a16:creationId xmlns:a16="http://schemas.microsoft.com/office/drawing/2014/main" id="{13141D85-0873-4692-9A95-20B22317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07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5" name="surface-14">
            <a:extLst xmlns:a="http://schemas.openxmlformats.org/drawingml/2006/main">
              <a:ext uri="{FF2B5EF4-FFF2-40B4-BE49-F238E27FC236}">
                <a16:creationId xmlns:a16="http://schemas.microsoft.com/office/drawing/2014/main" id="{503CC022-3458-4CB3-A45D-0F185CC8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99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surface-15">
            <a:extLst xmlns:a="http://schemas.openxmlformats.org/drawingml/2006/main">
              <a:ext uri="{FF2B5EF4-FFF2-40B4-BE49-F238E27FC236}">
                <a16:creationId xmlns:a16="http://schemas.microsoft.com/office/drawing/2014/main" id="{3BDC3030-4521-4700-A666-DEF4AC45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591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7" name="surface-16">
            <a:extLst xmlns:a="http://schemas.openxmlformats.org/drawingml/2006/main">
              <a:ext uri="{FF2B5EF4-FFF2-40B4-BE49-F238E27FC236}">
                <a16:creationId xmlns:a16="http://schemas.microsoft.com/office/drawing/2014/main" id="{24DEB6CB-B1C7-4978-8C20-85D4E862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883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surface-17">
            <a:extLst xmlns:a="http://schemas.openxmlformats.org/drawingml/2006/main">
              <a:ext uri="{FF2B5EF4-FFF2-40B4-BE49-F238E27FC236}">
                <a16:creationId xmlns:a16="http://schemas.microsoft.com/office/drawing/2014/main" id="{A54199E9-3E9A-41EA-924F-B98E7EEB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75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9" name="surface-18">
            <a:extLst xmlns:a="http://schemas.openxmlformats.org/drawingml/2006/main">
              <a:ext uri="{FF2B5EF4-FFF2-40B4-BE49-F238E27FC236}">
                <a16:creationId xmlns:a16="http://schemas.microsoft.com/office/drawing/2014/main" id="{5246B31B-AB02-4118-A25B-FC00FB33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67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0" name="surface-19">
            <a:extLst xmlns:a="http://schemas.openxmlformats.org/drawingml/2006/main">
              <a:ext uri="{FF2B5EF4-FFF2-40B4-BE49-F238E27FC236}">
                <a16:creationId xmlns:a16="http://schemas.microsoft.com/office/drawing/2014/main" id="{7A7EACAD-F3C2-4D71-90E9-C004A675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759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1" name="surface-20">
            <a:extLst xmlns:a="http://schemas.openxmlformats.org/drawingml/2006/main">
              <a:ext uri="{FF2B5EF4-FFF2-40B4-BE49-F238E27FC236}">
                <a16:creationId xmlns:a16="http://schemas.microsoft.com/office/drawing/2014/main" id="{7103FC8B-471B-4891-B225-957DB014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051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2" name="surface-21">
            <a:extLst xmlns:a="http://schemas.openxmlformats.org/drawingml/2006/main">
              <a:ext uri="{FF2B5EF4-FFF2-40B4-BE49-F238E27FC236}">
                <a16:creationId xmlns:a16="http://schemas.microsoft.com/office/drawing/2014/main" id="{B82160C3-9457-4AAE-ACF5-BA965E88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43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3" name="surface-22">
            <a:extLst xmlns:a="http://schemas.openxmlformats.org/drawingml/2006/main">
              <a:ext uri="{FF2B5EF4-FFF2-40B4-BE49-F238E27FC236}">
                <a16:creationId xmlns:a16="http://schemas.microsoft.com/office/drawing/2014/main" id="{ABD79635-08D5-4365-A59A-B4AFD245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636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surface-23">
            <a:extLst xmlns:a="http://schemas.openxmlformats.org/drawingml/2006/main">
              <a:ext uri="{FF2B5EF4-FFF2-40B4-BE49-F238E27FC236}">
                <a16:creationId xmlns:a16="http://schemas.microsoft.com/office/drawing/2014/main" id="{CAEC9BE0-C07E-4258-8EAB-81AE6C0CF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928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5" name="surface-24">
            <a:extLst xmlns:a="http://schemas.openxmlformats.org/drawingml/2006/main">
              <a:ext uri="{FF2B5EF4-FFF2-40B4-BE49-F238E27FC236}">
                <a16:creationId xmlns:a16="http://schemas.microsoft.com/office/drawing/2014/main" id="{BF936EFC-570D-4D47-B73F-10095359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220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45E3C4-8686-414A-B491-4ACE5C5FEB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161cffb10745ab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27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A5B7B91C-26C3-4274-9222-4EBD9F2E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2083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07 / CONSTRUCTION PERFORMANCE</a:t>
            </a:r>
          </a:p>
        </p:txBody>
      </p:sp>
      <p:sp>
        <p:nvSpPr>
          <p:cNvPr id="28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FF0B0D98-924B-426E-9806-6D1F70C0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03817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공사 시공실적  1 / 4</a:t>
            </a:r>
          </a:p>
        </p:txBody>
      </p:sp>
      <p:sp>
        <p:nvSpPr>
          <p:cNvPr id="29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DFF3E2F9-CCF5-44AE-8F4C-50732A7F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48002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홈페이지 최신 등록순 | 2026.10.12 기준 | 공사금액 비공개</a:t>
            </a:r>
          </a:p>
        </p:txBody>
      </p:sp>
      <p:sp>
        <p:nvSpPr>
          <p:cNvPr id="30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C11A2FCC-647B-4FD1-9524-1DC1EBA7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31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D3DE85CC-219E-4B90-808D-7A84F875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08 / 12</a:t>
            </a:r>
          </a:p>
        </p:txBody>
      </p:sp>
      <p:sp>
        <p:nvSpPr>
          <p:cNvPr id="32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2778AF7B-102C-4BEC-A224-4EB2CD01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5016"/>
            <a:ext cx="29478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No</a:t>
            </a:r>
          </a:p>
        </p:txBody>
      </p:sp>
      <p:sp>
        <p:nvSpPr>
          <p:cNvPr id="33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51A41188-973B-49C1-8B8A-8DFE9FF0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공사명</a:t>
            </a:r>
          </a:p>
        </p:txBody>
      </p:sp>
      <p:sp>
        <p:nvSpPr>
          <p:cNvPr id="34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FC1FFBF6-E793-422D-AD5F-CB47DE6A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발주처</a:t>
            </a:r>
          </a:p>
        </p:txBody>
      </p:sp>
      <p:sp>
        <p:nvSpPr>
          <p:cNvPr id="35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F817BEF3-474D-4CD4-B529-EA17F4E9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795016"/>
            <a:ext cx="563499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공사기간</a:t>
            </a:r>
          </a:p>
        </p:txBody>
      </p:sp>
      <p:sp>
        <p:nvSpPr>
          <p:cNvPr id="36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CB52D24A-504A-4B91-889B-0AC2A3D5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2795016"/>
            <a:ext cx="35318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상태</a:t>
            </a:r>
          </a:p>
        </p:txBody>
      </p:sp>
      <p:sp>
        <p:nvSpPr>
          <p:cNvPr id="37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1ECE0E9B-E0B2-4CED-9A49-3FD177D9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174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83</a:t>
            </a:r>
          </a:p>
        </p:txBody>
      </p:sp>
      <p:sp>
        <p:nvSpPr>
          <p:cNvPr id="38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26FE06FB-9055-4A20-B2F9-00D45C46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49397"/>
            <a:ext cx="155418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선우테크 공장 신축공사 도장공사</a:t>
            </a:r>
          </a:p>
        </p:txBody>
      </p:sp>
      <p:sp>
        <p:nvSpPr>
          <p:cNvPr id="39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97A3AA76-51C6-44E1-9FD5-C4B0BF26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148482"/>
            <a:ext cx="586867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인종합건설</a:t>
            </a:r>
          </a:p>
        </p:txBody>
      </p:sp>
      <p:sp>
        <p:nvSpPr>
          <p:cNvPr id="40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993B2DAA-C355-48CA-96EF-27A6A210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148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2026.11</a:t>
            </a:r>
          </a:p>
        </p:txBody>
      </p:sp>
      <p:sp>
        <p:nvSpPr>
          <p:cNvPr id="41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D7727DFC-26E3-49BC-8044-E52828FF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1738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42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0C4E0B83-B9E6-42E8-8B9A-5AB3BE2A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466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82</a:t>
            </a:r>
          </a:p>
        </p:txBody>
      </p:sp>
      <p:sp>
        <p:nvSpPr>
          <p:cNvPr id="43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026DD86D-7D0E-4CC5-9ED4-2CA310D3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441497"/>
            <a:ext cx="142036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퓨릿 1공장 파이프랙 도장공사</a:t>
            </a:r>
          </a:p>
        </p:txBody>
      </p:sp>
      <p:sp>
        <p:nvSpPr>
          <p:cNvPr id="44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8AE1613C-26B2-4D74-9434-41DB64E5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0583"/>
            <a:ext cx="675665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아이언이앤씨</a:t>
            </a:r>
          </a:p>
        </p:txBody>
      </p:sp>
      <p:sp>
        <p:nvSpPr>
          <p:cNvPr id="45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E48AD980-4547-4B80-A79D-61C21AB1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440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2026.10</a:t>
            </a:r>
          </a:p>
        </p:txBody>
      </p:sp>
      <p:sp>
        <p:nvSpPr>
          <p:cNvPr id="46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4E4D4E74-C8C2-4A51-A87D-7C86CCBA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4659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47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41BB77FD-A6B2-4F17-8DC3-7380D49D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758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81</a:t>
            </a:r>
          </a:p>
        </p:txBody>
      </p:sp>
      <p:sp>
        <p:nvSpPr>
          <p:cNvPr id="48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8F3E09E3-03CD-43F6-97E9-3949C841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733597"/>
            <a:ext cx="161197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스템코 제2공장 신축공사 도장공사</a:t>
            </a:r>
          </a:p>
        </p:txBody>
      </p:sp>
      <p:sp>
        <p:nvSpPr>
          <p:cNvPr id="49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A7D3F809-208D-450A-A07E-68CBDCFF0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732683"/>
            <a:ext cx="49806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대양토건</a:t>
            </a:r>
          </a:p>
        </p:txBody>
      </p:sp>
      <p:sp>
        <p:nvSpPr>
          <p:cNvPr id="50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6E7CEA69-E22E-4E6B-A06E-70D878AC5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732683"/>
            <a:ext cx="566308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2027.03 ~</a:t>
            </a:r>
          </a:p>
        </p:txBody>
      </p:sp>
      <p:sp>
        <p:nvSpPr>
          <p:cNvPr id="51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63967992-DFAD-46CB-A6B4-39ACD7262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7580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52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DA6399CF-DD36-4587-8D32-D3E0A734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050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80</a:t>
            </a:r>
          </a:p>
        </p:txBody>
      </p:sp>
      <p:sp>
        <p:nvSpPr>
          <p:cNvPr id="53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951888EB-8782-421C-BDE2-FD6CDE63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25697"/>
            <a:ext cx="2199432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(주)인텍전기전자 증축공사 내화페인트 도장공사</a:t>
            </a:r>
          </a:p>
        </p:txBody>
      </p:sp>
      <p:sp>
        <p:nvSpPr>
          <p:cNvPr id="54" name="editable-text-27">
            <a:extLst xmlns:a="http://schemas.openxmlformats.org/drawingml/2006/main">
              <a:ext uri="{FF2B5EF4-FFF2-40B4-BE49-F238E27FC236}">
                <a16:creationId xmlns:a16="http://schemas.microsoft.com/office/drawing/2014/main" id="{D9794D76-9169-47B6-AB35-1AE308BD9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0247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5" name="editable-text-28">
            <a:extLst xmlns:a="http://schemas.openxmlformats.org/drawingml/2006/main">
              <a:ext uri="{FF2B5EF4-FFF2-40B4-BE49-F238E27FC236}">
                <a16:creationId xmlns:a16="http://schemas.microsoft.com/office/drawing/2014/main" id="{F1AC50AD-99EC-46EF-B9E8-DDF4E5DE9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0247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2026.11</a:t>
            </a:r>
          </a:p>
        </p:txBody>
      </p:sp>
      <p:sp>
        <p:nvSpPr>
          <p:cNvPr id="56" name="editable-text-29">
            <a:extLst xmlns:a="http://schemas.openxmlformats.org/drawingml/2006/main">
              <a:ext uri="{FF2B5EF4-FFF2-40B4-BE49-F238E27FC236}">
                <a16:creationId xmlns:a16="http://schemas.microsoft.com/office/drawing/2014/main" id="{1EB523B0-4E0F-42A8-939F-905B8E6D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0501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57" name="editable-text-30">
            <a:extLst xmlns:a="http://schemas.openxmlformats.org/drawingml/2006/main">
              <a:ext uri="{FF2B5EF4-FFF2-40B4-BE49-F238E27FC236}">
                <a16:creationId xmlns:a16="http://schemas.microsoft.com/office/drawing/2014/main" id="{450F44ED-8113-4FEC-901F-1BD73843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342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79</a:t>
            </a:r>
          </a:p>
        </p:txBody>
      </p:sp>
      <p:sp>
        <p:nvSpPr>
          <p:cNvPr id="58" name="editable-text-31">
            <a:extLst xmlns:a="http://schemas.openxmlformats.org/drawingml/2006/main">
              <a:ext uri="{FF2B5EF4-FFF2-40B4-BE49-F238E27FC236}">
                <a16:creationId xmlns:a16="http://schemas.microsoft.com/office/drawing/2014/main" id="{21BFC0D5-3093-4EC8-9991-6330D75D6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17797"/>
            <a:ext cx="147815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홍천 11사단 간부숙소 도장공사</a:t>
            </a:r>
          </a:p>
        </p:txBody>
      </p:sp>
      <p:sp>
        <p:nvSpPr>
          <p:cNvPr id="59" name="editable-text-32">
            <a:extLst xmlns:a="http://schemas.openxmlformats.org/drawingml/2006/main">
              <a:ext uri="{FF2B5EF4-FFF2-40B4-BE49-F238E27FC236}">
                <a16:creationId xmlns:a16="http://schemas.microsoft.com/office/drawing/2014/main" id="{C4C5F24A-2332-4D42-AC3E-E1A546EF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3168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0" name="editable-text-33">
            <a:extLst xmlns:a="http://schemas.openxmlformats.org/drawingml/2006/main">
              <a:ext uri="{FF2B5EF4-FFF2-40B4-BE49-F238E27FC236}">
                <a16:creationId xmlns:a16="http://schemas.microsoft.com/office/drawing/2014/main" id="{09E6FE69-DC1E-4BEC-82C4-82B0E3C1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3168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2027.01</a:t>
            </a:r>
          </a:p>
        </p:txBody>
      </p:sp>
      <p:sp>
        <p:nvSpPr>
          <p:cNvPr id="61" name="editable-text-34">
            <a:extLst xmlns:a="http://schemas.openxmlformats.org/drawingml/2006/main">
              <a:ext uri="{FF2B5EF4-FFF2-40B4-BE49-F238E27FC236}">
                <a16:creationId xmlns:a16="http://schemas.microsoft.com/office/drawing/2014/main" id="{7B0EADE8-630C-4B4C-AE4E-645EFA2D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3422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62" name="editable-text-35">
            <a:extLst xmlns:a="http://schemas.openxmlformats.org/drawingml/2006/main">
              <a:ext uri="{FF2B5EF4-FFF2-40B4-BE49-F238E27FC236}">
                <a16:creationId xmlns:a16="http://schemas.microsoft.com/office/drawing/2014/main" id="{E1C261FA-3051-40C2-A7A6-92E0FBA1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634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78</a:t>
            </a:r>
          </a:p>
        </p:txBody>
      </p:sp>
      <p:sp>
        <p:nvSpPr>
          <p:cNvPr id="63" name="editable-text-36">
            <a:extLst xmlns:a="http://schemas.openxmlformats.org/drawingml/2006/main">
              <a:ext uri="{FF2B5EF4-FFF2-40B4-BE49-F238E27FC236}">
                <a16:creationId xmlns:a16="http://schemas.microsoft.com/office/drawing/2014/main" id="{7EA11801-88DB-4545-932D-925FF2E7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09897"/>
            <a:ext cx="157750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음성 대소 오산리 터치업 도장공사</a:t>
            </a:r>
          </a:p>
        </p:txBody>
      </p:sp>
      <p:sp>
        <p:nvSpPr>
          <p:cNvPr id="64" name="editable-text-37">
            <a:extLst xmlns:a="http://schemas.openxmlformats.org/drawingml/2006/main">
              <a:ext uri="{FF2B5EF4-FFF2-40B4-BE49-F238E27FC236}">
                <a16:creationId xmlns:a16="http://schemas.microsoft.com/office/drawing/2014/main" id="{0003DFB2-71B7-4BF9-BBBB-D5F52042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6089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5" name="editable-text-38">
            <a:extLst xmlns:a="http://schemas.openxmlformats.org/drawingml/2006/main">
              <a:ext uri="{FF2B5EF4-FFF2-40B4-BE49-F238E27FC236}">
                <a16:creationId xmlns:a16="http://schemas.microsoft.com/office/drawing/2014/main" id="{8791EDFB-6695-489A-BEE0-DF3D4FB2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6089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2026.10</a:t>
            </a:r>
          </a:p>
        </p:txBody>
      </p:sp>
      <p:sp>
        <p:nvSpPr>
          <p:cNvPr id="66" name="editable-text-39">
            <a:extLst xmlns:a="http://schemas.openxmlformats.org/drawingml/2006/main">
              <a:ext uri="{FF2B5EF4-FFF2-40B4-BE49-F238E27FC236}">
                <a16:creationId xmlns:a16="http://schemas.microsoft.com/office/drawing/2014/main" id="{81CF3885-7904-4D96-BC46-A6AAB70DE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634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7" name="editable-text-40">
            <a:extLst xmlns:a="http://schemas.openxmlformats.org/drawingml/2006/main">
              <a:ext uri="{FF2B5EF4-FFF2-40B4-BE49-F238E27FC236}">
                <a16:creationId xmlns:a16="http://schemas.microsoft.com/office/drawing/2014/main" id="{CD11D658-400D-4270-A8BC-9D59A5C0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927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77</a:t>
            </a:r>
          </a:p>
        </p:txBody>
      </p:sp>
      <p:sp>
        <p:nvSpPr>
          <p:cNvPr id="68" name="editable-text-41">
            <a:extLst xmlns:a="http://schemas.openxmlformats.org/drawingml/2006/main">
              <a:ext uri="{FF2B5EF4-FFF2-40B4-BE49-F238E27FC236}">
                <a16:creationId xmlns:a16="http://schemas.microsoft.com/office/drawing/2014/main" id="{1255C039-036E-4610-A33F-A0749B4D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01997"/>
            <a:ext cx="143504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공군사관학교 터치업 도장공사</a:t>
            </a:r>
          </a:p>
        </p:txBody>
      </p:sp>
      <p:sp>
        <p:nvSpPr>
          <p:cNvPr id="69" name="editable-text-42">
            <a:extLst xmlns:a="http://schemas.openxmlformats.org/drawingml/2006/main">
              <a:ext uri="{FF2B5EF4-FFF2-40B4-BE49-F238E27FC236}">
                <a16:creationId xmlns:a16="http://schemas.microsoft.com/office/drawing/2014/main" id="{CA6C932E-14FC-4C57-94C5-D79AEDC5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9010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0" name="editable-text-43">
            <a:extLst xmlns:a="http://schemas.openxmlformats.org/drawingml/2006/main">
              <a:ext uri="{FF2B5EF4-FFF2-40B4-BE49-F238E27FC236}">
                <a16:creationId xmlns:a16="http://schemas.microsoft.com/office/drawing/2014/main" id="{07691604-2012-4F8E-8372-A6E36A48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9010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2026.10</a:t>
            </a:r>
          </a:p>
        </p:txBody>
      </p:sp>
      <p:sp>
        <p:nvSpPr>
          <p:cNvPr id="71" name="editable-text-44">
            <a:extLst xmlns:a="http://schemas.openxmlformats.org/drawingml/2006/main">
              <a:ext uri="{FF2B5EF4-FFF2-40B4-BE49-F238E27FC236}">
                <a16:creationId xmlns:a16="http://schemas.microsoft.com/office/drawing/2014/main" id="{E18A1043-AEBC-49C2-AE94-DCA6CFA6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9264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72" name="editable-text-45">
            <a:extLst xmlns:a="http://schemas.openxmlformats.org/drawingml/2006/main">
              <a:ext uri="{FF2B5EF4-FFF2-40B4-BE49-F238E27FC236}">
                <a16:creationId xmlns:a16="http://schemas.microsoft.com/office/drawing/2014/main" id="{728C1404-356C-4DC4-8688-327E984F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19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76</a:t>
            </a:r>
          </a:p>
        </p:txBody>
      </p:sp>
      <p:sp>
        <p:nvSpPr>
          <p:cNvPr id="73" name="editable-text-46">
            <a:extLst xmlns:a="http://schemas.openxmlformats.org/drawingml/2006/main">
              <a:ext uri="{FF2B5EF4-FFF2-40B4-BE49-F238E27FC236}">
                <a16:creationId xmlns:a16="http://schemas.microsoft.com/office/drawing/2014/main" id="{DF28E782-A2E0-4015-913C-4340541C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94097"/>
            <a:ext cx="252601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화성 동탄구 능동 1000번지 근생시설 신축공사 도장공사</a:t>
            </a:r>
          </a:p>
        </p:txBody>
      </p:sp>
      <p:sp>
        <p:nvSpPr>
          <p:cNvPr id="74" name="editable-text-47">
            <a:extLst xmlns:a="http://schemas.openxmlformats.org/drawingml/2006/main">
              <a:ext uri="{FF2B5EF4-FFF2-40B4-BE49-F238E27FC236}">
                <a16:creationId xmlns:a16="http://schemas.microsoft.com/office/drawing/2014/main" id="{40D056BB-8245-4B9E-9F90-8C107270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1931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5" name="editable-text-48">
            <a:extLst xmlns:a="http://schemas.openxmlformats.org/drawingml/2006/main">
              <a:ext uri="{FF2B5EF4-FFF2-40B4-BE49-F238E27FC236}">
                <a16:creationId xmlns:a16="http://schemas.microsoft.com/office/drawing/2014/main" id="{1469DFD1-BDAE-47F8-A2BE-E65FCEA1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1931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2026.11</a:t>
            </a:r>
          </a:p>
        </p:txBody>
      </p:sp>
      <p:sp>
        <p:nvSpPr>
          <p:cNvPr id="76" name="editable-text-49">
            <a:extLst xmlns:a="http://schemas.openxmlformats.org/drawingml/2006/main">
              <a:ext uri="{FF2B5EF4-FFF2-40B4-BE49-F238E27FC236}">
                <a16:creationId xmlns:a16="http://schemas.microsoft.com/office/drawing/2014/main" id="{7941156D-028C-47EE-9674-D4C3185A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218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진행전</a:t>
            </a:r>
          </a:p>
        </p:txBody>
      </p:sp>
      <p:sp>
        <p:nvSpPr>
          <p:cNvPr id="77" name="editable-text-50">
            <a:extLst xmlns:a="http://schemas.openxmlformats.org/drawingml/2006/main">
              <a:ext uri="{FF2B5EF4-FFF2-40B4-BE49-F238E27FC236}">
                <a16:creationId xmlns:a16="http://schemas.microsoft.com/office/drawing/2014/main" id="{EAEF8F67-388F-4E05-8992-1E672CED8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5112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75</a:t>
            </a:r>
          </a:p>
        </p:txBody>
      </p:sp>
      <p:sp>
        <p:nvSpPr>
          <p:cNvPr id="78" name="editable-text-51">
            <a:extLst xmlns:a="http://schemas.openxmlformats.org/drawingml/2006/main">
              <a:ext uri="{FF2B5EF4-FFF2-40B4-BE49-F238E27FC236}">
                <a16:creationId xmlns:a16="http://schemas.microsoft.com/office/drawing/2014/main" id="{D1C81758-84D7-440C-8370-0ACB1574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486197"/>
            <a:ext cx="155418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안양 엔터식스 구조보강 도장공사</a:t>
            </a:r>
          </a:p>
        </p:txBody>
      </p:sp>
      <p:sp>
        <p:nvSpPr>
          <p:cNvPr id="79" name="editable-text-52">
            <a:extLst xmlns:a="http://schemas.openxmlformats.org/drawingml/2006/main">
              <a:ext uri="{FF2B5EF4-FFF2-40B4-BE49-F238E27FC236}">
                <a16:creationId xmlns:a16="http://schemas.microsoft.com/office/drawing/2014/main" id="{234A6880-E442-4A75-A5E0-0613DD7A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4852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0" name="editable-text-53">
            <a:extLst xmlns:a="http://schemas.openxmlformats.org/drawingml/2006/main">
              <a:ext uri="{FF2B5EF4-FFF2-40B4-BE49-F238E27FC236}">
                <a16:creationId xmlns:a16="http://schemas.microsoft.com/office/drawing/2014/main" id="{FCE46111-91F1-4C66-8C87-42C31BE3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4852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81" name="editable-text-54">
            <a:extLst xmlns:a="http://schemas.openxmlformats.org/drawingml/2006/main">
              <a:ext uri="{FF2B5EF4-FFF2-40B4-BE49-F238E27FC236}">
                <a16:creationId xmlns:a16="http://schemas.microsoft.com/office/drawing/2014/main" id="{29188D99-C48D-4274-BF75-2A96311C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510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2" name="editable-text-55">
            <a:extLst xmlns:a="http://schemas.openxmlformats.org/drawingml/2006/main">
              <a:ext uri="{FF2B5EF4-FFF2-40B4-BE49-F238E27FC236}">
                <a16:creationId xmlns:a16="http://schemas.microsoft.com/office/drawing/2014/main" id="{73BA1C65-0AD8-4EFC-8C8E-366226B0C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8033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74</a:t>
            </a:r>
          </a:p>
        </p:txBody>
      </p:sp>
      <p:sp>
        <p:nvSpPr>
          <p:cNvPr id="83" name="editable-text-56">
            <a:extLst xmlns:a="http://schemas.openxmlformats.org/drawingml/2006/main">
              <a:ext uri="{FF2B5EF4-FFF2-40B4-BE49-F238E27FC236}">
                <a16:creationId xmlns:a16="http://schemas.microsoft.com/office/drawing/2014/main" id="{EA83484B-1DFA-498F-9561-265CA510E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8297"/>
            <a:ext cx="14398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당진 영림목재 O공장 신축공사</a:t>
            </a:r>
          </a:p>
        </p:txBody>
      </p:sp>
      <p:sp>
        <p:nvSpPr>
          <p:cNvPr id="84" name="editable-text-57">
            <a:extLst xmlns:a="http://schemas.openxmlformats.org/drawingml/2006/main">
              <a:ext uri="{FF2B5EF4-FFF2-40B4-BE49-F238E27FC236}">
                <a16:creationId xmlns:a16="http://schemas.microsoft.com/office/drawing/2014/main" id="{EB1500EE-EB73-4ED0-9622-B967A057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7773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5" name="editable-text-58">
            <a:extLst xmlns:a="http://schemas.openxmlformats.org/drawingml/2006/main">
              <a:ext uri="{FF2B5EF4-FFF2-40B4-BE49-F238E27FC236}">
                <a16:creationId xmlns:a16="http://schemas.microsoft.com/office/drawing/2014/main" id="{F2DC0D4F-FF81-496F-947A-DD7D0256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7773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86" name="editable-text-59">
            <a:extLst xmlns:a="http://schemas.openxmlformats.org/drawingml/2006/main">
              <a:ext uri="{FF2B5EF4-FFF2-40B4-BE49-F238E27FC236}">
                <a16:creationId xmlns:a16="http://schemas.microsoft.com/office/drawing/2014/main" id="{0F3EFA00-F659-48EA-BE4A-C6101850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8027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진행중</a:t>
            </a:r>
          </a:p>
        </p:txBody>
      </p:sp>
      <p:sp>
        <p:nvSpPr>
          <p:cNvPr id="87" name="editable-text-60">
            <a:extLst xmlns:a="http://schemas.openxmlformats.org/drawingml/2006/main">
              <a:ext uri="{FF2B5EF4-FFF2-40B4-BE49-F238E27FC236}">
                <a16:creationId xmlns:a16="http://schemas.microsoft.com/office/drawing/2014/main" id="{D6EB52F2-13C4-4BB3-92C6-2F1EDB525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095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73</a:t>
            </a:r>
          </a:p>
        </p:txBody>
      </p:sp>
      <p:sp>
        <p:nvSpPr>
          <p:cNvPr id="88" name="editable-text-61">
            <a:extLst xmlns:a="http://schemas.openxmlformats.org/drawingml/2006/main">
              <a:ext uri="{FF2B5EF4-FFF2-40B4-BE49-F238E27FC236}">
                <a16:creationId xmlns:a16="http://schemas.microsoft.com/office/drawing/2014/main" id="{D04244C9-EA84-4638-9C3A-8B9A840E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70397"/>
            <a:ext cx="161291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세종 OO교통 버스차고지 신축공사</a:t>
            </a:r>
          </a:p>
        </p:txBody>
      </p:sp>
      <p:sp>
        <p:nvSpPr>
          <p:cNvPr id="89" name="editable-text-62">
            <a:extLst xmlns:a="http://schemas.openxmlformats.org/drawingml/2006/main">
              <a:ext uri="{FF2B5EF4-FFF2-40B4-BE49-F238E27FC236}">
                <a16:creationId xmlns:a16="http://schemas.microsoft.com/office/drawing/2014/main" id="{49087A63-91AB-41DE-A259-41CEE6D4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0694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0" name="editable-text-63">
            <a:extLst xmlns:a="http://schemas.openxmlformats.org/drawingml/2006/main">
              <a:ext uri="{FF2B5EF4-FFF2-40B4-BE49-F238E27FC236}">
                <a16:creationId xmlns:a16="http://schemas.microsoft.com/office/drawing/2014/main" id="{773C3A75-41A4-4F50-9EDE-4EDC4773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0694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91" name="editable-text-64">
            <a:extLst xmlns:a="http://schemas.openxmlformats.org/drawingml/2006/main">
              <a:ext uri="{FF2B5EF4-FFF2-40B4-BE49-F238E27FC236}">
                <a16:creationId xmlns:a16="http://schemas.microsoft.com/office/drawing/2014/main" id="{3E773054-0B2F-4A0D-B0CD-7451499E9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0948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진행중</a:t>
            </a:r>
          </a:p>
        </p:txBody>
      </p:sp>
      <p:sp>
        <p:nvSpPr>
          <p:cNvPr id="92" name="editable-text-65">
            <a:extLst xmlns:a="http://schemas.openxmlformats.org/drawingml/2006/main">
              <a:ext uri="{FF2B5EF4-FFF2-40B4-BE49-F238E27FC236}">
                <a16:creationId xmlns:a16="http://schemas.microsoft.com/office/drawing/2014/main" id="{EABC5117-DC9B-483B-9A2C-752D2BCA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387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72</a:t>
            </a:r>
          </a:p>
        </p:txBody>
      </p:sp>
      <p:sp>
        <p:nvSpPr>
          <p:cNvPr id="93" name="editable-text-66">
            <a:extLst xmlns:a="http://schemas.openxmlformats.org/drawingml/2006/main">
              <a:ext uri="{FF2B5EF4-FFF2-40B4-BE49-F238E27FC236}">
                <a16:creationId xmlns:a16="http://schemas.microsoft.com/office/drawing/2014/main" id="{E279EDF3-06BA-4FEF-A492-8E7EB8AE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362497"/>
            <a:ext cx="1349233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오창읍 여천리 T/U 도장공사</a:t>
            </a:r>
          </a:p>
        </p:txBody>
      </p:sp>
      <p:sp>
        <p:nvSpPr>
          <p:cNvPr id="94" name="editable-text-67">
            <a:extLst xmlns:a="http://schemas.openxmlformats.org/drawingml/2006/main">
              <a:ext uri="{FF2B5EF4-FFF2-40B4-BE49-F238E27FC236}">
                <a16:creationId xmlns:a16="http://schemas.microsoft.com/office/drawing/2014/main" id="{5960655B-7038-4528-B7BC-48C03D83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361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5" name="editable-text-68">
            <a:extLst xmlns:a="http://schemas.openxmlformats.org/drawingml/2006/main">
              <a:ext uri="{FF2B5EF4-FFF2-40B4-BE49-F238E27FC236}">
                <a16:creationId xmlns:a16="http://schemas.microsoft.com/office/drawing/2014/main" id="{B98D70AA-600D-48AA-9378-DCAEBC12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361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96" name="editable-text-69">
            <a:extLst xmlns:a="http://schemas.openxmlformats.org/drawingml/2006/main">
              <a:ext uri="{FF2B5EF4-FFF2-40B4-BE49-F238E27FC236}">
                <a16:creationId xmlns:a16="http://schemas.microsoft.com/office/drawing/2014/main" id="{3CB7E88C-E5AB-4444-B453-57EF0D43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386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7" name="editable-text-70">
            <a:extLst xmlns:a="http://schemas.openxmlformats.org/drawingml/2006/main">
              <a:ext uri="{FF2B5EF4-FFF2-40B4-BE49-F238E27FC236}">
                <a16:creationId xmlns:a16="http://schemas.microsoft.com/office/drawing/2014/main" id="{1D8FFE3E-4CCF-4C73-A1AB-F2853C22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679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71</a:t>
            </a:r>
          </a:p>
        </p:txBody>
      </p:sp>
      <p:sp>
        <p:nvSpPr>
          <p:cNvPr id="98" name="editable-text-71">
            <a:extLst xmlns:a="http://schemas.openxmlformats.org/drawingml/2006/main">
              <a:ext uri="{FF2B5EF4-FFF2-40B4-BE49-F238E27FC236}">
                <a16:creationId xmlns:a16="http://schemas.microsoft.com/office/drawing/2014/main" id="{2E3149D6-ACCD-4022-B628-63C939C2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54597"/>
            <a:ext cx="125342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문암동 T/U 도장공사</a:t>
            </a:r>
          </a:p>
        </p:txBody>
      </p:sp>
      <p:sp>
        <p:nvSpPr>
          <p:cNvPr id="99" name="editable-text-72">
            <a:extLst xmlns:a="http://schemas.openxmlformats.org/drawingml/2006/main">
              <a:ext uri="{FF2B5EF4-FFF2-40B4-BE49-F238E27FC236}">
                <a16:creationId xmlns:a16="http://schemas.microsoft.com/office/drawing/2014/main" id="{58455A90-711C-47A1-8601-1C140CBD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6536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00" name="editable-text-73">
            <a:extLst xmlns:a="http://schemas.openxmlformats.org/drawingml/2006/main">
              <a:ext uri="{FF2B5EF4-FFF2-40B4-BE49-F238E27FC236}">
                <a16:creationId xmlns:a16="http://schemas.microsoft.com/office/drawing/2014/main" id="{B1621C27-F355-4062-99C6-12C23CCB6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6536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101" name="editable-text-74">
            <a:extLst xmlns:a="http://schemas.openxmlformats.org/drawingml/2006/main">
              <a:ext uri="{FF2B5EF4-FFF2-40B4-BE49-F238E27FC236}">
                <a16:creationId xmlns:a16="http://schemas.microsoft.com/office/drawing/2014/main" id="{03F09445-359C-48A3-B953-2A342F5D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6790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2" name="editable-text-75">
            <a:extLst xmlns:a="http://schemas.openxmlformats.org/drawingml/2006/main">
              <a:ext uri="{FF2B5EF4-FFF2-40B4-BE49-F238E27FC236}">
                <a16:creationId xmlns:a16="http://schemas.microsoft.com/office/drawing/2014/main" id="{D5285A82-73D4-42C7-8855-70855304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971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70</a:t>
            </a:r>
          </a:p>
        </p:txBody>
      </p:sp>
      <p:sp>
        <p:nvSpPr>
          <p:cNvPr id="103" name="editable-text-76">
            <a:extLst xmlns:a="http://schemas.openxmlformats.org/drawingml/2006/main">
              <a:ext uri="{FF2B5EF4-FFF2-40B4-BE49-F238E27FC236}">
                <a16:creationId xmlns:a16="http://schemas.microsoft.com/office/drawing/2014/main" id="{A4CB8A2D-0FFC-4C68-8BF6-D26CF9C5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46697"/>
            <a:ext cx="156417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남일면 가중리 T/U 도장공사</a:t>
            </a:r>
          </a:p>
        </p:txBody>
      </p:sp>
      <p:sp>
        <p:nvSpPr>
          <p:cNvPr id="104" name="editable-text-77">
            <a:extLst xmlns:a="http://schemas.openxmlformats.org/drawingml/2006/main">
              <a:ext uri="{FF2B5EF4-FFF2-40B4-BE49-F238E27FC236}">
                <a16:creationId xmlns:a16="http://schemas.microsoft.com/office/drawing/2014/main" id="{1B17E521-6C21-4C8F-A3A9-5E60A4C4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9457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05" name="editable-text-78">
            <a:extLst xmlns:a="http://schemas.openxmlformats.org/drawingml/2006/main">
              <a:ext uri="{FF2B5EF4-FFF2-40B4-BE49-F238E27FC236}">
                <a16:creationId xmlns:a16="http://schemas.microsoft.com/office/drawing/2014/main" id="{89CC61AF-C5C7-4A43-9977-5674A406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9457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106" name="editable-text-79">
            <a:extLst xmlns:a="http://schemas.openxmlformats.org/drawingml/2006/main">
              <a:ext uri="{FF2B5EF4-FFF2-40B4-BE49-F238E27FC236}">
                <a16:creationId xmlns:a16="http://schemas.microsoft.com/office/drawing/2014/main" id="{9A1ACEA8-A891-46A8-B5D9-405B064E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9711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7" name="editable-text-80">
            <a:extLst xmlns:a="http://schemas.openxmlformats.org/drawingml/2006/main">
              <a:ext uri="{FF2B5EF4-FFF2-40B4-BE49-F238E27FC236}">
                <a16:creationId xmlns:a16="http://schemas.microsoft.com/office/drawing/2014/main" id="{38FA7BA5-4E15-47AA-BE00-98DCF47EF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263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69</a:t>
            </a:r>
          </a:p>
        </p:txBody>
      </p:sp>
      <p:sp>
        <p:nvSpPr>
          <p:cNvPr id="108" name="editable-text-81">
            <a:extLst xmlns:a="http://schemas.openxmlformats.org/drawingml/2006/main">
              <a:ext uri="{FF2B5EF4-FFF2-40B4-BE49-F238E27FC236}">
                <a16:creationId xmlns:a16="http://schemas.microsoft.com/office/drawing/2014/main" id="{30899ABD-EB7C-44B5-BC97-2867DAA2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238797"/>
            <a:ext cx="1362563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과천 온실 신축공사 도장공사</a:t>
            </a:r>
          </a:p>
        </p:txBody>
      </p:sp>
      <p:sp>
        <p:nvSpPr>
          <p:cNvPr id="109" name="editable-text-82">
            <a:extLst xmlns:a="http://schemas.openxmlformats.org/drawingml/2006/main">
              <a:ext uri="{FF2B5EF4-FFF2-40B4-BE49-F238E27FC236}">
                <a16:creationId xmlns:a16="http://schemas.microsoft.com/office/drawing/2014/main" id="{93360BAA-0F26-4CC2-A3BC-04419818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2378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10" name="editable-text-83">
            <a:extLst xmlns:a="http://schemas.openxmlformats.org/drawingml/2006/main">
              <a:ext uri="{FF2B5EF4-FFF2-40B4-BE49-F238E27FC236}">
                <a16:creationId xmlns:a16="http://schemas.microsoft.com/office/drawing/2014/main" id="{660E2774-5BCB-4C1F-9ECC-D9BBDCE3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2378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111" name="editable-text-84">
            <a:extLst xmlns:a="http://schemas.openxmlformats.org/drawingml/2006/main">
              <a:ext uri="{FF2B5EF4-FFF2-40B4-BE49-F238E27FC236}">
                <a16:creationId xmlns:a16="http://schemas.microsoft.com/office/drawing/2014/main" id="{78011CCB-0CFD-4DCC-987E-AEF4901F0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2632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2" name="editable-text-85">
            <a:extLst xmlns:a="http://schemas.openxmlformats.org/drawingml/2006/main">
              <a:ext uri="{FF2B5EF4-FFF2-40B4-BE49-F238E27FC236}">
                <a16:creationId xmlns:a16="http://schemas.microsoft.com/office/drawing/2014/main" id="{448AA67A-9609-4589-9697-F9A8D81CC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555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68</a:t>
            </a:r>
          </a:p>
        </p:txBody>
      </p:sp>
      <p:sp>
        <p:nvSpPr>
          <p:cNvPr id="113" name="editable-text-86">
            <a:extLst xmlns:a="http://schemas.openxmlformats.org/drawingml/2006/main">
              <a:ext uri="{FF2B5EF4-FFF2-40B4-BE49-F238E27FC236}">
                <a16:creationId xmlns:a16="http://schemas.microsoft.com/office/drawing/2014/main" id="{717894E0-52F7-4093-82DE-374A5AD8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530897"/>
            <a:ext cx="127591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LG생활건강 도장공사</a:t>
            </a:r>
          </a:p>
        </p:txBody>
      </p:sp>
      <p:sp>
        <p:nvSpPr>
          <p:cNvPr id="114" name="editable-text-87">
            <a:extLst xmlns:a="http://schemas.openxmlformats.org/drawingml/2006/main">
              <a:ext uri="{FF2B5EF4-FFF2-40B4-BE49-F238E27FC236}">
                <a16:creationId xmlns:a16="http://schemas.microsoft.com/office/drawing/2014/main" id="{05FE1377-5426-4317-9399-3138D06F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5299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15" name="editable-text-88">
            <a:extLst xmlns:a="http://schemas.openxmlformats.org/drawingml/2006/main">
              <a:ext uri="{FF2B5EF4-FFF2-40B4-BE49-F238E27FC236}">
                <a16:creationId xmlns:a16="http://schemas.microsoft.com/office/drawing/2014/main" id="{ADB2FA76-D45E-46E9-9B6D-A048DF0F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5299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116" name="editable-text-89">
            <a:extLst xmlns:a="http://schemas.openxmlformats.org/drawingml/2006/main">
              <a:ext uri="{FF2B5EF4-FFF2-40B4-BE49-F238E27FC236}">
                <a16:creationId xmlns:a16="http://schemas.microsoft.com/office/drawing/2014/main" id="{F63F72B5-F634-4FD2-9929-BB5D6FBA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555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7" name="editable-text-90">
            <a:extLst xmlns:a="http://schemas.openxmlformats.org/drawingml/2006/main">
              <a:ext uri="{FF2B5EF4-FFF2-40B4-BE49-F238E27FC236}">
                <a16:creationId xmlns:a16="http://schemas.microsoft.com/office/drawing/2014/main" id="{EE1CC69C-600C-45F2-82AE-2A3B9E171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848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67</a:t>
            </a:r>
          </a:p>
        </p:txBody>
      </p:sp>
      <p:sp>
        <p:nvSpPr>
          <p:cNvPr id="118" name="editable-text-91">
            <a:extLst xmlns:a="http://schemas.openxmlformats.org/drawingml/2006/main">
              <a:ext uri="{FF2B5EF4-FFF2-40B4-BE49-F238E27FC236}">
                <a16:creationId xmlns:a16="http://schemas.microsoft.com/office/drawing/2014/main" id="{10DAB766-8AB0-459D-9BC3-15F47356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822997"/>
            <a:ext cx="113428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옥천군청 T/U 도장공사</a:t>
            </a:r>
          </a:p>
        </p:txBody>
      </p:sp>
      <p:sp>
        <p:nvSpPr>
          <p:cNvPr id="119" name="editable-text-92">
            <a:extLst xmlns:a="http://schemas.openxmlformats.org/drawingml/2006/main">
              <a:ext uri="{FF2B5EF4-FFF2-40B4-BE49-F238E27FC236}">
                <a16:creationId xmlns:a16="http://schemas.microsoft.com/office/drawing/2014/main" id="{0DC7E6DB-9831-4208-B5B0-7EC439E9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8220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20" name="editable-text-93">
            <a:extLst xmlns:a="http://schemas.openxmlformats.org/drawingml/2006/main">
              <a:ext uri="{FF2B5EF4-FFF2-40B4-BE49-F238E27FC236}">
                <a16:creationId xmlns:a16="http://schemas.microsoft.com/office/drawing/2014/main" id="{9334CEEB-B4B3-4173-9AED-98445B0F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8220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2026.09</a:t>
            </a:r>
          </a:p>
        </p:txBody>
      </p:sp>
      <p:sp>
        <p:nvSpPr>
          <p:cNvPr id="121" name="editable-text-94">
            <a:extLst xmlns:a="http://schemas.openxmlformats.org/drawingml/2006/main">
              <a:ext uri="{FF2B5EF4-FFF2-40B4-BE49-F238E27FC236}">
                <a16:creationId xmlns:a16="http://schemas.microsoft.com/office/drawing/2014/main" id="{74281DC0-7D1B-42EE-949A-2F627BFB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847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22" name="editable-text-95">
            <a:extLst xmlns:a="http://schemas.openxmlformats.org/drawingml/2006/main">
              <a:ext uri="{FF2B5EF4-FFF2-40B4-BE49-F238E27FC236}">
                <a16:creationId xmlns:a16="http://schemas.microsoft.com/office/drawing/2014/main" id="{B20A3576-4009-4B69-B4FB-65E81ACF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140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66</a:t>
            </a:r>
          </a:p>
        </p:txBody>
      </p:sp>
      <p:sp>
        <p:nvSpPr>
          <p:cNvPr id="123" name="editable-text-96">
            <a:extLst xmlns:a="http://schemas.openxmlformats.org/drawingml/2006/main">
              <a:ext uri="{FF2B5EF4-FFF2-40B4-BE49-F238E27FC236}">
                <a16:creationId xmlns:a16="http://schemas.microsoft.com/office/drawing/2014/main" id="{428FC978-A005-4262-A5C2-91CDFA65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115097"/>
            <a:ext cx="151710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화성 OO공장 증축공사 도장공사</a:t>
            </a:r>
          </a:p>
        </p:txBody>
      </p:sp>
      <p:sp>
        <p:nvSpPr>
          <p:cNvPr id="124" name="editable-text-97">
            <a:extLst xmlns:a="http://schemas.openxmlformats.org/drawingml/2006/main">
              <a:ext uri="{FF2B5EF4-FFF2-40B4-BE49-F238E27FC236}">
                <a16:creationId xmlns:a16="http://schemas.microsoft.com/office/drawing/2014/main" id="{1558F5C5-9EF2-43FE-B9B2-AD10AEE5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1141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25" name="editable-text-98">
            <a:extLst xmlns:a="http://schemas.openxmlformats.org/drawingml/2006/main">
              <a:ext uri="{FF2B5EF4-FFF2-40B4-BE49-F238E27FC236}">
                <a16:creationId xmlns:a16="http://schemas.microsoft.com/office/drawing/2014/main" id="{63FD23D3-5C25-4EDC-9F51-65493A31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1141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2026.08</a:t>
            </a:r>
          </a:p>
        </p:txBody>
      </p:sp>
      <p:sp>
        <p:nvSpPr>
          <p:cNvPr id="126" name="editable-text-99">
            <a:extLst xmlns:a="http://schemas.openxmlformats.org/drawingml/2006/main">
              <a:ext uri="{FF2B5EF4-FFF2-40B4-BE49-F238E27FC236}">
                <a16:creationId xmlns:a16="http://schemas.microsoft.com/office/drawing/2014/main" id="{EC260BA7-BB10-4035-ACD3-B398A090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1395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27" name="editable-text-100">
            <a:extLst xmlns:a="http://schemas.openxmlformats.org/drawingml/2006/main">
              <a:ext uri="{FF2B5EF4-FFF2-40B4-BE49-F238E27FC236}">
                <a16:creationId xmlns:a16="http://schemas.microsoft.com/office/drawing/2014/main" id="{B8C1CE23-D355-4B3E-BF24-784179F4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4322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65</a:t>
            </a:r>
          </a:p>
        </p:txBody>
      </p:sp>
      <p:sp>
        <p:nvSpPr>
          <p:cNvPr id="128" name="editable-text-101">
            <a:extLst xmlns:a="http://schemas.openxmlformats.org/drawingml/2006/main">
              <a:ext uri="{FF2B5EF4-FFF2-40B4-BE49-F238E27FC236}">
                <a16:creationId xmlns:a16="http://schemas.microsoft.com/office/drawing/2014/main" id="{E3CC6DD0-701D-4BB2-8AC5-6ADDF242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407197"/>
            <a:ext cx="114761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오창읍 괴정리 도장공사</a:t>
            </a:r>
          </a:p>
        </p:txBody>
      </p:sp>
      <p:sp>
        <p:nvSpPr>
          <p:cNvPr id="129" name="editable-text-102">
            <a:extLst xmlns:a="http://schemas.openxmlformats.org/drawingml/2006/main">
              <a:ext uri="{FF2B5EF4-FFF2-40B4-BE49-F238E27FC236}">
                <a16:creationId xmlns:a16="http://schemas.microsoft.com/office/drawing/2014/main" id="{8ED8BCB8-1D48-441C-8ED8-287711BA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4062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30" name="editable-text-103">
            <a:extLst xmlns:a="http://schemas.openxmlformats.org/drawingml/2006/main">
              <a:ext uri="{FF2B5EF4-FFF2-40B4-BE49-F238E27FC236}">
                <a16:creationId xmlns:a16="http://schemas.microsoft.com/office/drawing/2014/main" id="{CFADF547-3D05-4FC4-B543-B266C1D5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4062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2026.08</a:t>
            </a:r>
          </a:p>
        </p:txBody>
      </p:sp>
      <p:sp>
        <p:nvSpPr>
          <p:cNvPr id="131" name="editable-text-104">
            <a:extLst xmlns:a="http://schemas.openxmlformats.org/drawingml/2006/main">
              <a:ext uri="{FF2B5EF4-FFF2-40B4-BE49-F238E27FC236}">
                <a16:creationId xmlns:a16="http://schemas.microsoft.com/office/drawing/2014/main" id="{B419595A-B012-4B3C-9AF1-67F1579C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431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32" name="editable-text-105">
            <a:extLst xmlns:a="http://schemas.openxmlformats.org/drawingml/2006/main">
              <a:ext uri="{FF2B5EF4-FFF2-40B4-BE49-F238E27FC236}">
                <a16:creationId xmlns:a16="http://schemas.microsoft.com/office/drawing/2014/main" id="{9365895D-BA21-439D-BD7D-BBA05C66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7243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64</a:t>
            </a:r>
          </a:p>
        </p:txBody>
      </p:sp>
      <p:sp>
        <p:nvSpPr>
          <p:cNvPr id="133" name="editable-text-106">
            <a:extLst xmlns:a="http://schemas.openxmlformats.org/drawingml/2006/main">
              <a:ext uri="{FF2B5EF4-FFF2-40B4-BE49-F238E27FC236}">
                <a16:creationId xmlns:a16="http://schemas.microsoft.com/office/drawing/2014/main" id="{59BF0981-6DF2-409A-93C5-ADF5F30AB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699297"/>
            <a:ext cx="167331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흥덕구 강내면 다락리 도장공사</a:t>
            </a:r>
          </a:p>
        </p:txBody>
      </p:sp>
      <p:sp>
        <p:nvSpPr>
          <p:cNvPr id="134" name="editable-text-107">
            <a:extLst xmlns:a="http://schemas.openxmlformats.org/drawingml/2006/main">
              <a:ext uri="{FF2B5EF4-FFF2-40B4-BE49-F238E27FC236}">
                <a16:creationId xmlns:a16="http://schemas.microsoft.com/office/drawing/2014/main" id="{C38B9EF4-515E-47AE-93AB-C78DDA33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6983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35" name="editable-text-108">
            <a:extLst xmlns:a="http://schemas.openxmlformats.org/drawingml/2006/main">
              <a:ext uri="{FF2B5EF4-FFF2-40B4-BE49-F238E27FC236}">
                <a16:creationId xmlns:a16="http://schemas.microsoft.com/office/drawing/2014/main" id="{6F582847-BB51-4AD9-81B2-F8AF4E33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6983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2026.08</a:t>
            </a:r>
          </a:p>
        </p:txBody>
      </p:sp>
      <p:sp>
        <p:nvSpPr>
          <p:cNvPr id="136" name="editable-text-109">
            <a:extLst xmlns:a="http://schemas.openxmlformats.org/drawingml/2006/main">
              <a:ext uri="{FF2B5EF4-FFF2-40B4-BE49-F238E27FC236}">
                <a16:creationId xmlns:a16="http://schemas.microsoft.com/office/drawing/2014/main" id="{025558E5-DB86-44AD-8B8D-03F05CF9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7237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37" name="editable-text-110">
            <a:extLst xmlns:a="http://schemas.openxmlformats.org/drawingml/2006/main">
              <a:ext uri="{FF2B5EF4-FFF2-40B4-BE49-F238E27FC236}">
                <a16:creationId xmlns:a16="http://schemas.microsoft.com/office/drawing/2014/main" id="{80F2CF58-EB16-469A-9205-EDF3B1C3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9016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63</a:t>
            </a:r>
          </a:p>
        </p:txBody>
      </p:sp>
      <p:sp>
        <p:nvSpPr>
          <p:cNvPr id="138" name="editable-text-111">
            <a:extLst xmlns:a="http://schemas.openxmlformats.org/drawingml/2006/main">
              <a:ext uri="{FF2B5EF4-FFF2-40B4-BE49-F238E27FC236}">
                <a16:creationId xmlns:a16="http://schemas.microsoft.com/office/drawing/2014/main" id="{A65A5288-744E-4BE2-A88D-DD2B367C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991397"/>
            <a:ext cx="124342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서현중학교 도장공사</a:t>
            </a:r>
          </a:p>
        </p:txBody>
      </p:sp>
      <p:sp>
        <p:nvSpPr>
          <p:cNvPr id="139" name="editable-text-112">
            <a:extLst xmlns:a="http://schemas.openxmlformats.org/drawingml/2006/main">
              <a:ext uri="{FF2B5EF4-FFF2-40B4-BE49-F238E27FC236}">
                <a16:creationId xmlns:a16="http://schemas.microsoft.com/office/drawing/2014/main" id="{055AA46C-E082-4602-A197-574B81109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9904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40" name="editable-text-113">
            <a:extLst xmlns:a="http://schemas.openxmlformats.org/drawingml/2006/main">
              <a:ext uri="{FF2B5EF4-FFF2-40B4-BE49-F238E27FC236}">
                <a16:creationId xmlns:a16="http://schemas.microsoft.com/office/drawing/2014/main" id="{CB26BB09-5EA7-485F-AE34-3BB04C84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990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2026.08</a:t>
            </a:r>
          </a:p>
        </p:txBody>
      </p:sp>
      <p:sp>
        <p:nvSpPr>
          <p:cNvPr id="141" name="editable-text-114">
            <a:extLst xmlns:a="http://schemas.openxmlformats.org/drawingml/2006/main">
              <a:ext uri="{FF2B5EF4-FFF2-40B4-BE49-F238E27FC236}">
                <a16:creationId xmlns:a16="http://schemas.microsoft.com/office/drawing/2014/main" id="{13C8AB66-0AC5-4C8D-994A-84C085BB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9015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42" name="editable-text-115">
            <a:extLst xmlns:a="http://schemas.openxmlformats.org/drawingml/2006/main">
              <a:ext uri="{FF2B5EF4-FFF2-40B4-BE49-F238E27FC236}">
                <a16:creationId xmlns:a16="http://schemas.microsoft.com/office/drawing/2014/main" id="{D076609C-8B83-4E7B-89AE-8ED7362F4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9308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62</a:t>
            </a:r>
          </a:p>
        </p:txBody>
      </p:sp>
      <p:sp>
        <p:nvSpPr>
          <p:cNvPr id="143" name="editable-text-116">
            <a:extLst xmlns:a="http://schemas.openxmlformats.org/drawingml/2006/main">
              <a:ext uri="{FF2B5EF4-FFF2-40B4-BE49-F238E27FC236}">
                <a16:creationId xmlns:a16="http://schemas.microsoft.com/office/drawing/2014/main" id="{D51C557A-0615-4F5C-9EC0-0D1569E3C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283497"/>
            <a:ext cx="176912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갈담리 모현읍 근생시설 도장공사</a:t>
            </a:r>
          </a:p>
        </p:txBody>
      </p:sp>
      <p:sp>
        <p:nvSpPr>
          <p:cNvPr id="144" name="editable-text-117">
            <a:extLst xmlns:a="http://schemas.openxmlformats.org/drawingml/2006/main">
              <a:ext uri="{FF2B5EF4-FFF2-40B4-BE49-F238E27FC236}">
                <a16:creationId xmlns:a16="http://schemas.microsoft.com/office/drawing/2014/main" id="{08EFBFD9-0948-4D6C-B0A8-A0F32C1A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92825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45" name="editable-text-118">
            <a:extLst xmlns:a="http://schemas.openxmlformats.org/drawingml/2006/main">
              <a:ext uri="{FF2B5EF4-FFF2-40B4-BE49-F238E27FC236}">
                <a16:creationId xmlns:a16="http://schemas.microsoft.com/office/drawing/2014/main" id="{52FAFDFC-A2D4-462C-85E0-303D6DFC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92825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2026.08</a:t>
            </a:r>
          </a:p>
        </p:txBody>
      </p:sp>
      <p:sp>
        <p:nvSpPr>
          <p:cNvPr id="146" name="editable-text-119">
            <a:extLst xmlns:a="http://schemas.openxmlformats.org/drawingml/2006/main">
              <a:ext uri="{FF2B5EF4-FFF2-40B4-BE49-F238E27FC236}">
                <a16:creationId xmlns:a16="http://schemas.microsoft.com/office/drawing/2014/main" id="{BEC80F63-7186-417C-BF5B-AB25B50E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9307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47" name="editable-text-120">
            <a:extLst xmlns:a="http://schemas.openxmlformats.org/drawingml/2006/main">
              <a:ext uri="{FF2B5EF4-FFF2-40B4-BE49-F238E27FC236}">
                <a16:creationId xmlns:a16="http://schemas.microsoft.com/office/drawing/2014/main" id="{690F0DD8-2631-45E2-A790-7EF4B8F3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78416"/>
            <a:ext cx="201636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실적 전체 83건 / 완료 74건 / 진행중 2건</a:t>
            </a:r>
          </a:p>
        </p:txBody>
      </p:sp>
    </p:spTree>
    <p:extLst>
      <p:ext uri="{BB962C8B-B14F-4D97-AF65-F5344CB8AC3E}">
        <p14:creationId xmlns:p14="http://schemas.microsoft.com/office/powerpoint/2010/main" val="13174879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8" name="surface-0">
            <a:extLst xmlns:a="http://schemas.openxmlformats.org/drawingml/2006/main">
              <a:ext uri="{FF2B5EF4-FFF2-40B4-BE49-F238E27FC236}">
                <a16:creationId xmlns:a16="http://schemas.microsoft.com/office/drawing/2014/main" id="{5EC7307F-E54C-4685-902C-00A007DF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11909345-8AEB-446C-B4E7-B7C5C998D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3EDEDDE3-44BA-43D6-A5C5-8C9EEEED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654300"/>
            <a:ext cx="6540500" cy="43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18968D2D-8226-4688-8DA1-2B1A8FCF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086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B43298C1-BB4C-48B4-A580-29DBBDD4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378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FB85736E-6129-4B5C-A093-2B8CE7B0D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670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0C1025BE-4B3D-45DE-969F-B011A1C2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62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8DD82168-EE91-445D-8021-9F16D19B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254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575957D2-9D56-4443-A7A8-5A3AC7EF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546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F715C87A-CD0B-498F-87C1-A0EC20078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838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FC0CF4BE-067B-4962-8241-661780B4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130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surface-11">
            <a:extLst xmlns:a="http://schemas.openxmlformats.org/drawingml/2006/main">
              <a:ext uri="{FF2B5EF4-FFF2-40B4-BE49-F238E27FC236}">
                <a16:creationId xmlns:a16="http://schemas.microsoft.com/office/drawing/2014/main" id="{5DF3A749-1B34-404B-8615-F21FDFBBE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422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3" name="surface-12">
            <a:extLst xmlns:a="http://schemas.openxmlformats.org/drawingml/2006/main">
              <a:ext uri="{FF2B5EF4-FFF2-40B4-BE49-F238E27FC236}">
                <a16:creationId xmlns:a16="http://schemas.microsoft.com/office/drawing/2014/main" id="{A5524E5C-F571-4331-8A41-84727A19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715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surface-13">
            <a:extLst xmlns:a="http://schemas.openxmlformats.org/drawingml/2006/main">
              <a:ext uri="{FF2B5EF4-FFF2-40B4-BE49-F238E27FC236}">
                <a16:creationId xmlns:a16="http://schemas.microsoft.com/office/drawing/2014/main" id="{A8FD065F-757B-47F4-987B-71C623B3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07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5" name="surface-14">
            <a:extLst xmlns:a="http://schemas.openxmlformats.org/drawingml/2006/main">
              <a:ext uri="{FF2B5EF4-FFF2-40B4-BE49-F238E27FC236}">
                <a16:creationId xmlns:a16="http://schemas.microsoft.com/office/drawing/2014/main" id="{A272D2B4-7C25-476F-A3F0-CFBD9B06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99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surface-15">
            <a:extLst xmlns:a="http://schemas.openxmlformats.org/drawingml/2006/main">
              <a:ext uri="{FF2B5EF4-FFF2-40B4-BE49-F238E27FC236}">
                <a16:creationId xmlns:a16="http://schemas.microsoft.com/office/drawing/2014/main" id="{6272045C-8AD6-482F-A076-7EF62F74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591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7" name="surface-16">
            <a:extLst xmlns:a="http://schemas.openxmlformats.org/drawingml/2006/main">
              <a:ext uri="{FF2B5EF4-FFF2-40B4-BE49-F238E27FC236}">
                <a16:creationId xmlns:a16="http://schemas.microsoft.com/office/drawing/2014/main" id="{43702B9E-3293-451E-BDD4-D958E783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883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surface-17">
            <a:extLst xmlns:a="http://schemas.openxmlformats.org/drawingml/2006/main">
              <a:ext uri="{FF2B5EF4-FFF2-40B4-BE49-F238E27FC236}">
                <a16:creationId xmlns:a16="http://schemas.microsoft.com/office/drawing/2014/main" id="{4BA91346-8977-45D2-B14D-635984FE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75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9" name="surface-18">
            <a:extLst xmlns:a="http://schemas.openxmlformats.org/drawingml/2006/main">
              <a:ext uri="{FF2B5EF4-FFF2-40B4-BE49-F238E27FC236}">
                <a16:creationId xmlns:a16="http://schemas.microsoft.com/office/drawing/2014/main" id="{6B802BCE-CE53-4EC4-92DE-FD761B8A9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67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0" name="surface-19">
            <a:extLst xmlns:a="http://schemas.openxmlformats.org/drawingml/2006/main">
              <a:ext uri="{FF2B5EF4-FFF2-40B4-BE49-F238E27FC236}">
                <a16:creationId xmlns:a16="http://schemas.microsoft.com/office/drawing/2014/main" id="{42F6C977-43FF-4752-850F-5C8E2F6C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759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1" name="surface-20">
            <a:extLst xmlns:a="http://schemas.openxmlformats.org/drawingml/2006/main">
              <a:ext uri="{FF2B5EF4-FFF2-40B4-BE49-F238E27FC236}">
                <a16:creationId xmlns:a16="http://schemas.microsoft.com/office/drawing/2014/main" id="{00684987-CCAB-458B-91B0-CDD6B8AD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051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2" name="surface-21">
            <a:extLst xmlns:a="http://schemas.openxmlformats.org/drawingml/2006/main">
              <a:ext uri="{FF2B5EF4-FFF2-40B4-BE49-F238E27FC236}">
                <a16:creationId xmlns:a16="http://schemas.microsoft.com/office/drawing/2014/main" id="{6374C820-43EA-4E76-809F-34DB5E1D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43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3" name="surface-22">
            <a:extLst xmlns:a="http://schemas.openxmlformats.org/drawingml/2006/main">
              <a:ext uri="{FF2B5EF4-FFF2-40B4-BE49-F238E27FC236}">
                <a16:creationId xmlns:a16="http://schemas.microsoft.com/office/drawing/2014/main" id="{4312E6E0-8D88-416E-AB62-5F7118E6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636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surface-23">
            <a:extLst xmlns:a="http://schemas.openxmlformats.org/drawingml/2006/main">
              <a:ext uri="{FF2B5EF4-FFF2-40B4-BE49-F238E27FC236}">
                <a16:creationId xmlns:a16="http://schemas.microsoft.com/office/drawing/2014/main" id="{75DA0629-8AF1-4853-A439-A2EAE36D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928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5" name="surface-24">
            <a:extLst xmlns:a="http://schemas.openxmlformats.org/drawingml/2006/main">
              <a:ext uri="{FF2B5EF4-FFF2-40B4-BE49-F238E27FC236}">
                <a16:creationId xmlns:a16="http://schemas.microsoft.com/office/drawing/2014/main" id="{730AC4AF-EF8A-452A-BE56-CA7D6D13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220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1D9550-B237-42D5-81F8-1A9AA3B516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9cca2864943c6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27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2C6B9404-798D-4C3F-AC92-B98FD28E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2083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07 / CONSTRUCTION PERFORMANCE</a:t>
            </a:r>
          </a:p>
        </p:txBody>
      </p:sp>
      <p:sp>
        <p:nvSpPr>
          <p:cNvPr id="28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68FE8EFE-F3FC-4388-BFA8-F2B2A9A1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03817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공사 시공실적  2 / 4</a:t>
            </a:r>
          </a:p>
        </p:txBody>
      </p:sp>
      <p:sp>
        <p:nvSpPr>
          <p:cNvPr id="29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F96FF345-239C-4777-A687-684BC574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48002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홈페이지 최신 등록순 | 2026.10.12 기준 | 공사금액 비공개</a:t>
            </a:r>
          </a:p>
        </p:txBody>
      </p:sp>
      <p:sp>
        <p:nvSpPr>
          <p:cNvPr id="30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5A3CA741-5D17-4636-AD45-BD865CFE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31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277FF9A2-3B57-4BD2-87F2-FA7340C6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09 / 12</a:t>
            </a:r>
          </a:p>
        </p:txBody>
      </p:sp>
      <p:sp>
        <p:nvSpPr>
          <p:cNvPr id="32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918F1664-2773-4810-95D3-A0F67E30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5016"/>
            <a:ext cx="29478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No</a:t>
            </a:r>
          </a:p>
        </p:txBody>
      </p:sp>
      <p:sp>
        <p:nvSpPr>
          <p:cNvPr id="33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E46D03D8-3EC2-451E-A054-41FBA1DA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공사명</a:t>
            </a:r>
          </a:p>
        </p:txBody>
      </p:sp>
      <p:sp>
        <p:nvSpPr>
          <p:cNvPr id="34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CB21AEA9-3F97-44AB-A72B-D734BBF0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발주처</a:t>
            </a:r>
          </a:p>
        </p:txBody>
      </p:sp>
      <p:sp>
        <p:nvSpPr>
          <p:cNvPr id="35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90D9E516-3137-4980-B35B-FB38E0B5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795016"/>
            <a:ext cx="563499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공사기간</a:t>
            </a:r>
          </a:p>
        </p:txBody>
      </p:sp>
      <p:sp>
        <p:nvSpPr>
          <p:cNvPr id="36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B9CA903E-ED3A-4F49-8B3E-9400547F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2795016"/>
            <a:ext cx="35318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상태</a:t>
            </a:r>
          </a:p>
        </p:txBody>
      </p:sp>
      <p:sp>
        <p:nvSpPr>
          <p:cNvPr id="37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FF28969D-A2C8-453B-8444-FCE96C041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174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61</a:t>
            </a:r>
          </a:p>
        </p:txBody>
      </p:sp>
      <p:sp>
        <p:nvSpPr>
          <p:cNvPr id="38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73BE67DA-24DF-412F-81D1-370357E82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49397"/>
            <a:ext cx="105180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천궁 군부대 도장공사</a:t>
            </a:r>
          </a:p>
        </p:txBody>
      </p:sp>
      <p:sp>
        <p:nvSpPr>
          <p:cNvPr id="39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59B283AC-5993-49B1-99BA-270143DC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1484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40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BBAF2E92-59B8-48AA-B008-604DF25A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148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2026.07</a:t>
            </a:r>
          </a:p>
        </p:txBody>
      </p:sp>
      <p:sp>
        <p:nvSpPr>
          <p:cNvPr id="41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0D155337-BD6A-41DD-A001-FCF6B332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173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42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1C0A59D4-7A33-4328-AE5F-E1B1F22F5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466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60</a:t>
            </a:r>
          </a:p>
        </p:txBody>
      </p:sp>
      <p:sp>
        <p:nvSpPr>
          <p:cNvPr id="43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5185BBBD-3CFE-490D-99EE-658C9F31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441497"/>
            <a:ext cx="143504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청주대학교 구조보강 도장공사</a:t>
            </a:r>
          </a:p>
        </p:txBody>
      </p:sp>
      <p:sp>
        <p:nvSpPr>
          <p:cNvPr id="44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F15B735F-B654-4D51-9F81-7ED493EA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0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45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0845357E-AF72-4886-AD1C-8045103D2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440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2026.07</a:t>
            </a:r>
          </a:p>
        </p:txBody>
      </p:sp>
      <p:sp>
        <p:nvSpPr>
          <p:cNvPr id="46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7CFE9268-9BAE-4C8E-A608-22FAF718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465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47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0D70E273-7B29-4B1B-9801-E1ED62A6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758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59</a:t>
            </a:r>
          </a:p>
        </p:txBody>
      </p:sp>
      <p:sp>
        <p:nvSpPr>
          <p:cNvPr id="48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007C3D48-5492-4E30-AFDC-04CE86C3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733597"/>
            <a:ext cx="159437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 천안공장 증축공사 도장공사</a:t>
            </a:r>
          </a:p>
        </p:txBody>
      </p:sp>
      <p:sp>
        <p:nvSpPr>
          <p:cNvPr id="49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E68B0A3C-E750-499F-82C3-1D4556B3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7326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0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4D0AE805-BF26-4170-BFF5-23FCCFDC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7326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2026.07</a:t>
            </a:r>
          </a:p>
        </p:txBody>
      </p:sp>
      <p:sp>
        <p:nvSpPr>
          <p:cNvPr id="51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F5DF7B2F-3453-45A3-8E9A-4C05759B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7580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52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F1B073A2-E44F-4ECD-B332-66F409488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050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58</a:t>
            </a:r>
          </a:p>
        </p:txBody>
      </p:sp>
      <p:sp>
        <p:nvSpPr>
          <p:cNvPr id="53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1B5B0784-2637-4438-A398-E79EFEED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25697"/>
            <a:ext cx="149377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OO일렉트릭 증축공사 도장공사</a:t>
            </a:r>
          </a:p>
        </p:txBody>
      </p:sp>
      <p:sp>
        <p:nvSpPr>
          <p:cNvPr id="54" name="editable-text-27">
            <a:extLst xmlns:a="http://schemas.openxmlformats.org/drawingml/2006/main">
              <a:ext uri="{FF2B5EF4-FFF2-40B4-BE49-F238E27FC236}">
                <a16:creationId xmlns:a16="http://schemas.microsoft.com/office/drawing/2014/main" id="{AAE44544-7B15-4A57-902F-07DAFFC7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0247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5" name="editable-text-28">
            <a:extLst xmlns:a="http://schemas.openxmlformats.org/drawingml/2006/main">
              <a:ext uri="{FF2B5EF4-FFF2-40B4-BE49-F238E27FC236}">
                <a16:creationId xmlns:a16="http://schemas.microsoft.com/office/drawing/2014/main" id="{0F24A128-79A4-465E-92C5-FC72AF0DB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0247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2026.07</a:t>
            </a:r>
          </a:p>
        </p:txBody>
      </p:sp>
      <p:sp>
        <p:nvSpPr>
          <p:cNvPr id="56" name="editable-text-29">
            <a:extLst xmlns:a="http://schemas.openxmlformats.org/drawingml/2006/main">
              <a:ext uri="{FF2B5EF4-FFF2-40B4-BE49-F238E27FC236}">
                <a16:creationId xmlns:a16="http://schemas.microsoft.com/office/drawing/2014/main" id="{E6AB782F-B04E-4E35-8D5D-19F12604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0501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57" name="editable-text-30">
            <a:extLst xmlns:a="http://schemas.openxmlformats.org/drawingml/2006/main">
              <a:ext uri="{FF2B5EF4-FFF2-40B4-BE49-F238E27FC236}">
                <a16:creationId xmlns:a16="http://schemas.microsoft.com/office/drawing/2014/main" id="{F1429AE3-94DF-4925-95A6-A6A895D8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342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57</a:t>
            </a:r>
          </a:p>
        </p:txBody>
      </p:sp>
      <p:sp>
        <p:nvSpPr>
          <p:cNvPr id="58" name="editable-text-31">
            <a:extLst xmlns:a="http://schemas.openxmlformats.org/drawingml/2006/main">
              <a:ext uri="{FF2B5EF4-FFF2-40B4-BE49-F238E27FC236}">
                <a16:creationId xmlns:a16="http://schemas.microsoft.com/office/drawing/2014/main" id="{11AEAAD5-7A0D-449A-95FB-3A166406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17797"/>
            <a:ext cx="114761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경주 광태산업 도장공사</a:t>
            </a:r>
          </a:p>
        </p:txBody>
      </p:sp>
      <p:sp>
        <p:nvSpPr>
          <p:cNvPr id="59" name="editable-text-32">
            <a:extLst xmlns:a="http://schemas.openxmlformats.org/drawingml/2006/main">
              <a:ext uri="{FF2B5EF4-FFF2-40B4-BE49-F238E27FC236}">
                <a16:creationId xmlns:a16="http://schemas.microsoft.com/office/drawing/2014/main" id="{F7746DC2-072D-4DC3-9740-53BD8CA80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3168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0" name="editable-text-33">
            <a:extLst xmlns:a="http://schemas.openxmlformats.org/drawingml/2006/main">
              <a:ext uri="{FF2B5EF4-FFF2-40B4-BE49-F238E27FC236}">
                <a16:creationId xmlns:a16="http://schemas.microsoft.com/office/drawing/2014/main" id="{EE461B2D-B0DB-4BDF-99EE-EE732A37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3168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2026.06</a:t>
            </a:r>
          </a:p>
        </p:txBody>
      </p:sp>
      <p:sp>
        <p:nvSpPr>
          <p:cNvPr id="61" name="editable-text-34">
            <a:extLst xmlns:a="http://schemas.openxmlformats.org/drawingml/2006/main">
              <a:ext uri="{FF2B5EF4-FFF2-40B4-BE49-F238E27FC236}">
                <a16:creationId xmlns:a16="http://schemas.microsoft.com/office/drawing/2014/main" id="{C5CC9DA1-411A-411A-9968-FE6EE135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3422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2" name="editable-text-35">
            <a:extLst xmlns:a="http://schemas.openxmlformats.org/drawingml/2006/main">
              <a:ext uri="{FF2B5EF4-FFF2-40B4-BE49-F238E27FC236}">
                <a16:creationId xmlns:a16="http://schemas.microsoft.com/office/drawing/2014/main" id="{492A60FD-799B-4CA6-9349-D34F98702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634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56</a:t>
            </a:r>
          </a:p>
        </p:txBody>
      </p:sp>
      <p:sp>
        <p:nvSpPr>
          <p:cNvPr id="63" name="editable-text-36">
            <a:extLst xmlns:a="http://schemas.openxmlformats.org/drawingml/2006/main">
              <a:ext uri="{FF2B5EF4-FFF2-40B4-BE49-F238E27FC236}">
                <a16:creationId xmlns:a16="http://schemas.microsoft.com/office/drawing/2014/main" id="{BCD39D1E-8916-478D-A6A6-5C570BCD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09897"/>
            <a:ext cx="111054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진천 OO신약 신축공사</a:t>
            </a:r>
          </a:p>
        </p:txBody>
      </p:sp>
      <p:sp>
        <p:nvSpPr>
          <p:cNvPr id="64" name="editable-text-37">
            <a:extLst xmlns:a="http://schemas.openxmlformats.org/drawingml/2006/main">
              <a:ext uri="{FF2B5EF4-FFF2-40B4-BE49-F238E27FC236}">
                <a16:creationId xmlns:a16="http://schemas.microsoft.com/office/drawing/2014/main" id="{5BDD4169-307A-469E-B1FC-E020D6C48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6089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5" name="editable-text-38">
            <a:extLst xmlns:a="http://schemas.openxmlformats.org/drawingml/2006/main">
              <a:ext uri="{FF2B5EF4-FFF2-40B4-BE49-F238E27FC236}">
                <a16:creationId xmlns:a16="http://schemas.microsoft.com/office/drawing/2014/main" id="{BC9DCD0B-FEF1-4A67-8A1E-6E107B41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6089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2026.06</a:t>
            </a:r>
          </a:p>
        </p:txBody>
      </p:sp>
      <p:sp>
        <p:nvSpPr>
          <p:cNvPr id="66" name="editable-text-39">
            <a:extLst xmlns:a="http://schemas.openxmlformats.org/drawingml/2006/main">
              <a:ext uri="{FF2B5EF4-FFF2-40B4-BE49-F238E27FC236}">
                <a16:creationId xmlns:a16="http://schemas.microsoft.com/office/drawing/2014/main" id="{6A67B936-5E68-4041-8F2B-E2098A8C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634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7" name="editable-text-40">
            <a:extLst xmlns:a="http://schemas.openxmlformats.org/drawingml/2006/main">
              <a:ext uri="{FF2B5EF4-FFF2-40B4-BE49-F238E27FC236}">
                <a16:creationId xmlns:a16="http://schemas.microsoft.com/office/drawing/2014/main" id="{AAFC1219-88AC-4515-A1F9-D9784BAB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927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55</a:t>
            </a:r>
          </a:p>
        </p:txBody>
      </p:sp>
      <p:sp>
        <p:nvSpPr>
          <p:cNvPr id="68" name="editable-text-41">
            <a:extLst xmlns:a="http://schemas.openxmlformats.org/drawingml/2006/main">
              <a:ext uri="{FF2B5EF4-FFF2-40B4-BE49-F238E27FC236}">
                <a16:creationId xmlns:a16="http://schemas.microsoft.com/office/drawing/2014/main" id="{9F63DE32-446F-4425-AC7A-93C6D80D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01997"/>
            <a:ext cx="118781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 증축공사 도장공사</a:t>
            </a:r>
          </a:p>
        </p:txBody>
      </p:sp>
      <p:sp>
        <p:nvSpPr>
          <p:cNvPr id="69" name="editable-text-42">
            <a:extLst xmlns:a="http://schemas.openxmlformats.org/drawingml/2006/main">
              <a:ext uri="{FF2B5EF4-FFF2-40B4-BE49-F238E27FC236}">
                <a16:creationId xmlns:a16="http://schemas.microsoft.com/office/drawing/2014/main" id="{435AB6CB-65B7-401D-9807-A6448F32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9010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0" name="editable-text-43">
            <a:extLst xmlns:a="http://schemas.openxmlformats.org/drawingml/2006/main">
              <a:ext uri="{FF2B5EF4-FFF2-40B4-BE49-F238E27FC236}">
                <a16:creationId xmlns:a16="http://schemas.microsoft.com/office/drawing/2014/main" id="{08210001-CF5E-4601-B722-ACBF35CC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9010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2026.06</a:t>
            </a:r>
          </a:p>
        </p:txBody>
      </p:sp>
      <p:sp>
        <p:nvSpPr>
          <p:cNvPr id="71" name="editable-text-44">
            <a:extLst xmlns:a="http://schemas.openxmlformats.org/drawingml/2006/main">
              <a:ext uri="{FF2B5EF4-FFF2-40B4-BE49-F238E27FC236}">
                <a16:creationId xmlns:a16="http://schemas.microsoft.com/office/drawing/2014/main" id="{EA281236-1CC0-4D4D-8703-759EFDFF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926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72" name="editable-text-45">
            <a:extLst xmlns:a="http://schemas.openxmlformats.org/drawingml/2006/main">
              <a:ext uri="{FF2B5EF4-FFF2-40B4-BE49-F238E27FC236}">
                <a16:creationId xmlns:a16="http://schemas.microsoft.com/office/drawing/2014/main" id="{BA4307B8-3BF9-4E75-B101-E40FFA518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19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54</a:t>
            </a:r>
          </a:p>
        </p:txBody>
      </p:sp>
      <p:sp>
        <p:nvSpPr>
          <p:cNvPr id="73" name="editable-text-46">
            <a:extLst xmlns:a="http://schemas.openxmlformats.org/drawingml/2006/main">
              <a:ext uri="{FF2B5EF4-FFF2-40B4-BE49-F238E27FC236}">
                <a16:creationId xmlns:a16="http://schemas.microsoft.com/office/drawing/2014/main" id="{05F6FC5A-FC55-4B71-9A22-DA3CFB40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94097"/>
            <a:ext cx="112429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제천 장애인보호작업장</a:t>
            </a:r>
          </a:p>
        </p:txBody>
      </p:sp>
      <p:sp>
        <p:nvSpPr>
          <p:cNvPr id="74" name="editable-text-47">
            <a:extLst xmlns:a="http://schemas.openxmlformats.org/drawingml/2006/main">
              <a:ext uri="{FF2B5EF4-FFF2-40B4-BE49-F238E27FC236}">
                <a16:creationId xmlns:a16="http://schemas.microsoft.com/office/drawing/2014/main" id="{40AA841E-911E-44C0-AD85-88223697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1931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5" name="editable-text-48">
            <a:extLst xmlns:a="http://schemas.openxmlformats.org/drawingml/2006/main">
              <a:ext uri="{FF2B5EF4-FFF2-40B4-BE49-F238E27FC236}">
                <a16:creationId xmlns:a16="http://schemas.microsoft.com/office/drawing/2014/main" id="{D26E6B79-9A7D-4499-ACE4-72277B879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1931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2026.06</a:t>
            </a:r>
          </a:p>
        </p:txBody>
      </p:sp>
      <p:sp>
        <p:nvSpPr>
          <p:cNvPr id="76" name="editable-text-49">
            <a:extLst xmlns:a="http://schemas.openxmlformats.org/drawingml/2006/main">
              <a:ext uri="{FF2B5EF4-FFF2-40B4-BE49-F238E27FC236}">
                <a16:creationId xmlns:a16="http://schemas.microsoft.com/office/drawing/2014/main" id="{12C44302-C7DA-4669-A273-DDDE2928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2185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77" name="editable-text-50">
            <a:extLst xmlns:a="http://schemas.openxmlformats.org/drawingml/2006/main">
              <a:ext uri="{FF2B5EF4-FFF2-40B4-BE49-F238E27FC236}">
                <a16:creationId xmlns:a16="http://schemas.microsoft.com/office/drawing/2014/main" id="{FF3F79A3-24BB-4935-8175-5A28F364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5112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53</a:t>
            </a:r>
          </a:p>
        </p:txBody>
      </p:sp>
      <p:sp>
        <p:nvSpPr>
          <p:cNvPr id="78" name="editable-text-51">
            <a:extLst xmlns:a="http://schemas.openxmlformats.org/drawingml/2006/main">
              <a:ext uri="{FF2B5EF4-FFF2-40B4-BE49-F238E27FC236}">
                <a16:creationId xmlns:a16="http://schemas.microsoft.com/office/drawing/2014/main" id="{CE3807A4-06B2-4FAA-B97C-3694E9D76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486197"/>
            <a:ext cx="126508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OOOO 평택공장 신축공사</a:t>
            </a:r>
          </a:p>
        </p:txBody>
      </p:sp>
      <p:sp>
        <p:nvSpPr>
          <p:cNvPr id="79" name="editable-text-52">
            <a:extLst xmlns:a="http://schemas.openxmlformats.org/drawingml/2006/main">
              <a:ext uri="{FF2B5EF4-FFF2-40B4-BE49-F238E27FC236}">
                <a16:creationId xmlns:a16="http://schemas.microsoft.com/office/drawing/2014/main" id="{7AD45219-FBCE-478A-84C3-0BD0EF2B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4852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0" name="editable-text-53">
            <a:extLst xmlns:a="http://schemas.openxmlformats.org/drawingml/2006/main">
              <a:ext uri="{FF2B5EF4-FFF2-40B4-BE49-F238E27FC236}">
                <a16:creationId xmlns:a16="http://schemas.microsoft.com/office/drawing/2014/main" id="{D784CEC6-0C8F-46A3-B4FB-BDC7122F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4852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2026.05</a:t>
            </a:r>
          </a:p>
        </p:txBody>
      </p:sp>
      <p:sp>
        <p:nvSpPr>
          <p:cNvPr id="81" name="editable-text-54">
            <a:extLst xmlns:a="http://schemas.openxmlformats.org/drawingml/2006/main">
              <a:ext uri="{FF2B5EF4-FFF2-40B4-BE49-F238E27FC236}">
                <a16:creationId xmlns:a16="http://schemas.microsoft.com/office/drawing/2014/main" id="{AAF503B9-6DDF-46EE-8B0C-0AC9DB5A4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510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2" name="editable-text-55">
            <a:extLst xmlns:a="http://schemas.openxmlformats.org/drawingml/2006/main">
              <a:ext uri="{FF2B5EF4-FFF2-40B4-BE49-F238E27FC236}">
                <a16:creationId xmlns:a16="http://schemas.microsoft.com/office/drawing/2014/main" id="{4F4B2760-165E-4B29-994F-47ACE48F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8033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52</a:t>
            </a:r>
          </a:p>
        </p:txBody>
      </p:sp>
      <p:sp>
        <p:nvSpPr>
          <p:cNvPr id="83" name="editable-text-56">
            <a:extLst xmlns:a="http://schemas.openxmlformats.org/drawingml/2006/main">
              <a:ext uri="{FF2B5EF4-FFF2-40B4-BE49-F238E27FC236}">
                <a16:creationId xmlns:a16="http://schemas.microsoft.com/office/drawing/2014/main" id="{7A613B8B-B109-48D1-9C22-DD01ADF2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8297"/>
            <a:ext cx="1402761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 평택 드림테크 신축공사</a:t>
            </a:r>
          </a:p>
        </p:txBody>
      </p:sp>
      <p:sp>
        <p:nvSpPr>
          <p:cNvPr id="84" name="editable-text-57">
            <a:extLst xmlns:a="http://schemas.openxmlformats.org/drawingml/2006/main">
              <a:ext uri="{FF2B5EF4-FFF2-40B4-BE49-F238E27FC236}">
                <a16:creationId xmlns:a16="http://schemas.microsoft.com/office/drawing/2014/main" id="{2B08BA1B-0530-4F89-BC7E-FE97A0742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7773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5" name="editable-text-58">
            <a:extLst xmlns:a="http://schemas.openxmlformats.org/drawingml/2006/main">
              <a:ext uri="{FF2B5EF4-FFF2-40B4-BE49-F238E27FC236}">
                <a16:creationId xmlns:a16="http://schemas.microsoft.com/office/drawing/2014/main" id="{0E7A966F-8B1F-4C35-8126-3C40D630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7773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2026.05</a:t>
            </a:r>
          </a:p>
        </p:txBody>
      </p:sp>
      <p:sp>
        <p:nvSpPr>
          <p:cNvPr id="86" name="editable-text-59">
            <a:extLst xmlns:a="http://schemas.openxmlformats.org/drawingml/2006/main">
              <a:ext uri="{FF2B5EF4-FFF2-40B4-BE49-F238E27FC236}">
                <a16:creationId xmlns:a16="http://schemas.microsoft.com/office/drawing/2014/main" id="{6EC78803-794D-4114-A6E4-80E46EAC0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8027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7" name="editable-text-60">
            <a:extLst xmlns:a="http://schemas.openxmlformats.org/drawingml/2006/main">
              <a:ext uri="{FF2B5EF4-FFF2-40B4-BE49-F238E27FC236}">
                <a16:creationId xmlns:a16="http://schemas.microsoft.com/office/drawing/2014/main" id="{10534EE5-F633-40F4-AFB5-55C6CF4E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095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51</a:t>
            </a:r>
          </a:p>
        </p:txBody>
      </p:sp>
      <p:sp>
        <p:nvSpPr>
          <p:cNvPr id="88" name="editable-text-61">
            <a:extLst xmlns:a="http://schemas.openxmlformats.org/drawingml/2006/main">
              <a:ext uri="{FF2B5EF4-FFF2-40B4-BE49-F238E27FC236}">
                <a16:creationId xmlns:a16="http://schemas.microsoft.com/office/drawing/2014/main" id="{47BF3827-5E2E-4360-B0E8-BDB2A994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70397"/>
            <a:ext cx="74105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옥산 도장공사</a:t>
            </a:r>
          </a:p>
        </p:txBody>
      </p:sp>
      <p:sp>
        <p:nvSpPr>
          <p:cNvPr id="89" name="editable-text-62">
            <a:extLst xmlns:a="http://schemas.openxmlformats.org/drawingml/2006/main">
              <a:ext uri="{FF2B5EF4-FFF2-40B4-BE49-F238E27FC236}">
                <a16:creationId xmlns:a16="http://schemas.microsoft.com/office/drawing/2014/main" id="{BB0C9A28-6902-41BE-9DAD-A6176D34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0694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0" name="editable-text-63">
            <a:extLst xmlns:a="http://schemas.openxmlformats.org/drawingml/2006/main">
              <a:ext uri="{FF2B5EF4-FFF2-40B4-BE49-F238E27FC236}">
                <a16:creationId xmlns:a16="http://schemas.microsoft.com/office/drawing/2014/main" id="{8BAEB8E6-9DEE-4768-927F-607DE825F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0694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2026.05</a:t>
            </a:r>
          </a:p>
        </p:txBody>
      </p:sp>
      <p:sp>
        <p:nvSpPr>
          <p:cNvPr id="91" name="editable-text-64">
            <a:extLst xmlns:a="http://schemas.openxmlformats.org/drawingml/2006/main">
              <a:ext uri="{FF2B5EF4-FFF2-40B4-BE49-F238E27FC236}">
                <a16:creationId xmlns:a16="http://schemas.microsoft.com/office/drawing/2014/main" id="{A815DB45-454F-40BD-8CDC-A0A4CF98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094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2" name="editable-text-65">
            <a:extLst xmlns:a="http://schemas.openxmlformats.org/drawingml/2006/main">
              <a:ext uri="{FF2B5EF4-FFF2-40B4-BE49-F238E27FC236}">
                <a16:creationId xmlns:a16="http://schemas.microsoft.com/office/drawing/2014/main" id="{FEA56712-F4BD-4819-B944-55EEE6D3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387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50</a:t>
            </a:r>
          </a:p>
        </p:txBody>
      </p:sp>
      <p:sp>
        <p:nvSpPr>
          <p:cNvPr id="93" name="editable-text-66">
            <a:extLst xmlns:a="http://schemas.openxmlformats.org/drawingml/2006/main">
              <a:ext uri="{FF2B5EF4-FFF2-40B4-BE49-F238E27FC236}">
                <a16:creationId xmlns:a16="http://schemas.microsoft.com/office/drawing/2014/main" id="{0675C3A6-13C1-4B37-BEC4-2AAA1C49F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362497"/>
            <a:ext cx="107347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OOOO 도장공사</a:t>
            </a:r>
          </a:p>
        </p:txBody>
      </p:sp>
      <p:sp>
        <p:nvSpPr>
          <p:cNvPr id="94" name="editable-text-67">
            <a:extLst xmlns:a="http://schemas.openxmlformats.org/drawingml/2006/main">
              <a:ext uri="{FF2B5EF4-FFF2-40B4-BE49-F238E27FC236}">
                <a16:creationId xmlns:a16="http://schemas.microsoft.com/office/drawing/2014/main" id="{B5638857-4FC5-4E28-9C1D-C8F27D90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361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5" name="editable-text-68">
            <a:extLst xmlns:a="http://schemas.openxmlformats.org/drawingml/2006/main">
              <a:ext uri="{FF2B5EF4-FFF2-40B4-BE49-F238E27FC236}">
                <a16:creationId xmlns:a16="http://schemas.microsoft.com/office/drawing/2014/main" id="{B2E092C9-F854-4B57-AC23-8700DBE2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361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2026.04</a:t>
            </a:r>
          </a:p>
        </p:txBody>
      </p:sp>
      <p:sp>
        <p:nvSpPr>
          <p:cNvPr id="96" name="editable-text-69">
            <a:extLst xmlns:a="http://schemas.openxmlformats.org/drawingml/2006/main">
              <a:ext uri="{FF2B5EF4-FFF2-40B4-BE49-F238E27FC236}">
                <a16:creationId xmlns:a16="http://schemas.microsoft.com/office/drawing/2014/main" id="{30F01D01-77EE-4C0A-8573-5482A7CD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386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7" name="editable-text-70">
            <a:extLst xmlns:a="http://schemas.openxmlformats.org/drawingml/2006/main">
              <a:ext uri="{FF2B5EF4-FFF2-40B4-BE49-F238E27FC236}">
                <a16:creationId xmlns:a16="http://schemas.microsoft.com/office/drawing/2014/main" id="{933E9649-6143-4CFF-AEBF-68181A4C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679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49</a:t>
            </a:r>
          </a:p>
        </p:txBody>
      </p:sp>
      <p:sp>
        <p:nvSpPr>
          <p:cNvPr id="98" name="editable-text-71">
            <a:extLst xmlns:a="http://schemas.openxmlformats.org/drawingml/2006/main">
              <a:ext uri="{FF2B5EF4-FFF2-40B4-BE49-F238E27FC236}">
                <a16:creationId xmlns:a16="http://schemas.microsoft.com/office/drawing/2014/main" id="{35590E3C-D725-44AD-96A0-BB3026DD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54597"/>
            <a:ext cx="118781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 안성공장 신축공사</a:t>
            </a:r>
          </a:p>
        </p:txBody>
      </p:sp>
      <p:sp>
        <p:nvSpPr>
          <p:cNvPr id="99" name="editable-text-72">
            <a:extLst xmlns:a="http://schemas.openxmlformats.org/drawingml/2006/main">
              <a:ext uri="{FF2B5EF4-FFF2-40B4-BE49-F238E27FC236}">
                <a16:creationId xmlns:a16="http://schemas.microsoft.com/office/drawing/2014/main" id="{0CBE5C2C-DD88-4BAF-963C-D27A6B8D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6536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00" name="editable-text-73">
            <a:extLst xmlns:a="http://schemas.openxmlformats.org/drawingml/2006/main">
              <a:ext uri="{FF2B5EF4-FFF2-40B4-BE49-F238E27FC236}">
                <a16:creationId xmlns:a16="http://schemas.microsoft.com/office/drawing/2014/main" id="{4DF97748-7F0A-4107-8950-4CB2CBA1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6536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2026.04</a:t>
            </a:r>
          </a:p>
        </p:txBody>
      </p:sp>
      <p:sp>
        <p:nvSpPr>
          <p:cNvPr id="101" name="editable-text-74">
            <a:extLst xmlns:a="http://schemas.openxmlformats.org/drawingml/2006/main">
              <a:ext uri="{FF2B5EF4-FFF2-40B4-BE49-F238E27FC236}">
                <a16:creationId xmlns:a16="http://schemas.microsoft.com/office/drawing/2014/main" id="{37B12ABC-AF9E-467A-B535-414C2F45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6790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2" name="editable-text-75">
            <a:extLst xmlns:a="http://schemas.openxmlformats.org/drawingml/2006/main">
              <a:ext uri="{FF2B5EF4-FFF2-40B4-BE49-F238E27FC236}">
                <a16:creationId xmlns:a16="http://schemas.microsoft.com/office/drawing/2014/main" id="{F94E5116-44F8-4DFC-9261-C43717AB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971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48</a:t>
            </a:r>
          </a:p>
        </p:txBody>
      </p:sp>
      <p:sp>
        <p:nvSpPr>
          <p:cNvPr id="103" name="editable-text-76">
            <a:extLst xmlns:a="http://schemas.openxmlformats.org/drawingml/2006/main">
              <a:ext uri="{FF2B5EF4-FFF2-40B4-BE49-F238E27FC236}">
                <a16:creationId xmlns:a16="http://schemas.microsoft.com/office/drawing/2014/main" id="{4E181744-E635-43E7-BE7A-8E9EB717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46697"/>
            <a:ext cx="158958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OO인더스트리 오창공장 신축공사</a:t>
            </a:r>
          </a:p>
        </p:txBody>
      </p:sp>
      <p:sp>
        <p:nvSpPr>
          <p:cNvPr id="104" name="editable-text-77">
            <a:extLst xmlns:a="http://schemas.openxmlformats.org/drawingml/2006/main">
              <a:ext uri="{FF2B5EF4-FFF2-40B4-BE49-F238E27FC236}">
                <a16:creationId xmlns:a16="http://schemas.microsoft.com/office/drawing/2014/main" id="{062E6202-C35E-4881-B299-A0604D21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9457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05" name="editable-text-78">
            <a:extLst xmlns:a="http://schemas.openxmlformats.org/drawingml/2006/main">
              <a:ext uri="{FF2B5EF4-FFF2-40B4-BE49-F238E27FC236}">
                <a16:creationId xmlns:a16="http://schemas.microsoft.com/office/drawing/2014/main" id="{758A006E-852A-4D8E-A793-6E533861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9457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2026.04</a:t>
            </a:r>
          </a:p>
        </p:txBody>
      </p:sp>
      <p:sp>
        <p:nvSpPr>
          <p:cNvPr id="106" name="editable-text-79">
            <a:extLst xmlns:a="http://schemas.openxmlformats.org/drawingml/2006/main">
              <a:ext uri="{FF2B5EF4-FFF2-40B4-BE49-F238E27FC236}">
                <a16:creationId xmlns:a16="http://schemas.microsoft.com/office/drawing/2014/main" id="{2FDEE8ED-2BD0-40D5-85E0-CE2CE939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9711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7" name="editable-text-80">
            <a:extLst xmlns:a="http://schemas.openxmlformats.org/drawingml/2006/main">
              <a:ext uri="{FF2B5EF4-FFF2-40B4-BE49-F238E27FC236}">
                <a16:creationId xmlns:a16="http://schemas.microsoft.com/office/drawing/2014/main" id="{8E7D3785-90B0-4237-8312-ADF07B75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263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47</a:t>
            </a:r>
          </a:p>
        </p:txBody>
      </p:sp>
      <p:sp>
        <p:nvSpPr>
          <p:cNvPr id="108" name="editable-text-81">
            <a:extLst xmlns:a="http://schemas.openxmlformats.org/drawingml/2006/main">
              <a:ext uri="{FF2B5EF4-FFF2-40B4-BE49-F238E27FC236}">
                <a16:creationId xmlns:a16="http://schemas.microsoft.com/office/drawing/2014/main" id="{C158BF35-2B09-420C-BE53-0D62DC2C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238797"/>
            <a:ext cx="1458371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지곡동 근생시설 신축공사</a:t>
            </a:r>
          </a:p>
        </p:txBody>
      </p:sp>
      <p:sp>
        <p:nvSpPr>
          <p:cNvPr id="109" name="editable-text-82">
            <a:extLst xmlns:a="http://schemas.openxmlformats.org/drawingml/2006/main">
              <a:ext uri="{FF2B5EF4-FFF2-40B4-BE49-F238E27FC236}">
                <a16:creationId xmlns:a16="http://schemas.microsoft.com/office/drawing/2014/main" id="{94D4CA18-0F58-423D-971D-48FFC357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2378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10" name="editable-text-83">
            <a:extLst xmlns:a="http://schemas.openxmlformats.org/drawingml/2006/main">
              <a:ext uri="{FF2B5EF4-FFF2-40B4-BE49-F238E27FC236}">
                <a16:creationId xmlns:a16="http://schemas.microsoft.com/office/drawing/2014/main" id="{72123530-B96A-452C-890A-BD7FD19D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2378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2026.04</a:t>
            </a:r>
          </a:p>
        </p:txBody>
      </p:sp>
      <p:sp>
        <p:nvSpPr>
          <p:cNvPr id="111" name="editable-text-84">
            <a:extLst xmlns:a="http://schemas.openxmlformats.org/drawingml/2006/main">
              <a:ext uri="{FF2B5EF4-FFF2-40B4-BE49-F238E27FC236}">
                <a16:creationId xmlns:a16="http://schemas.microsoft.com/office/drawing/2014/main" id="{2B8AEC2D-4854-41F7-B232-5012F5BDD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2632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2" name="editable-text-85">
            <a:extLst xmlns:a="http://schemas.openxmlformats.org/drawingml/2006/main">
              <a:ext uri="{FF2B5EF4-FFF2-40B4-BE49-F238E27FC236}">
                <a16:creationId xmlns:a16="http://schemas.microsoft.com/office/drawing/2014/main" id="{6268E498-39B0-4F72-A453-3D94646A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555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46</a:t>
            </a:r>
          </a:p>
        </p:txBody>
      </p:sp>
      <p:sp>
        <p:nvSpPr>
          <p:cNvPr id="113" name="editable-text-86">
            <a:extLst xmlns:a="http://schemas.openxmlformats.org/drawingml/2006/main">
              <a:ext uri="{FF2B5EF4-FFF2-40B4-BE49-F238E27FC236}">
                <a16:creationId xmlns:a16="http://schemas.microsoft.com/office/drawing/2014/main" id="{98801A0F-3C39-4448-8E84-C36ABE69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530897"/>
            <a:ext cx="149377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OO에이아이 동탄공장 증축공사</a:t>
            </a:r>
          </a:p>
        </p:txBody>
      </p:sp>
      <p:sp>
        <p:nvSpPr>
          <p:cNvPr id="114" name="editable-text-87">
            <a:extLst xmlns:a="http://schemas.openxmlformats.org/drawingml/2006/main">
              <a:ext uri="{FF2B5EF4-FFF2-40B4-BE49-F238E27FC236}">
                <a16:creationId xmlns:a16="http://schemas.microsoft.com/office/drawing/2014/main" id="{1C255D96-1367-40BF-A310-201E7B6ED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5299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15" name="editable-text-88">
            <a:extLst xmlns:a="http://schemas.openxmlformats.org/drawingml/2006/main">
              <a:ext uri="{FF2B5EF4-FFF2-40B4-BE49-F238E27FC236}">
                <a16:creationId xmlns:a16="http://schemas.microsoft.com/office/drawing/2014/main" id="{400AFC58-32BA-4F2A-BE6B-51B04989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5299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2026.03</a:t>
            </a:r>
          </a:p>
        </p:txBody>
      </p:sp>
      <p:sp>
        <p:nvSpPr>
          <p:cNvPr id="116" name="editable-text-89">
            <a:extLst xmlns:a="http://schemas.openxmlformats.org/drawingml/2006/main">
              <a:ext uri="{FF2B5EF4-FFF2-40B4-BE49-F238E27FC236}">
                <a16:creationId xmlns:a16="http://schemas.microsoft.com/office/drawing/2014/main" id="{0744B6CD-6A24-4042-A9AD-37BEC618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555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7" name="editable-text-90">
            <a:extLst xmlns:a="http://schemas.openxmlformats.org/drawingml/2006/main">
              <a:ext uri="{FF2B5EF4-FFF2-40B4-BE49-F238E27FC236}">
                <a16:creationId xmlns:a16="http://schemas.microsoft.com/office/drawing/2014/main" id="{E45080A5-B79D-4AB0-B0FE-6E237D63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848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45</a:t>
            </a:r>
          </a:p>
        </p:txBody>
      </p:sp>
      <p:sp>
        <p:nvSpPr>
          <p:cNvPr id="118" name="editable-text-91">
            <a:extLst xmlns:a="http://schemas.openxmlformats.org/drawingml/2006/main">
              <a:ext uri="{FF2B5EF4-FFF2-40B4-BE49-F238E27FC236}">
                <a16:creationId xmlns:a16="http://schemas.microsoft.com/office/drawing/2014/main" id="{DA346646-9275-4B06-83E2-CDF6FB56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8229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이노레스 음성공장 신축공사</a:t>
            </a:r>
          </a:p>
        </p:txBody>
      </p:sp>
      <p:sp>
        <p:nvSpPr>
          <p:cNvPr id="119" name="editable-text-92">
            <a:extLst xmlns:a="http://schemas.openxmlformats.org/drawingml/2006/main">
              <a:ext uri="{FF2B5EF4-FFF2-40B4-BE49-F238E27FC236}">
                <a16:creationId xmlns:a16="http://schemas.microsoft.com/office/drawing/2014/main" id="{A57BB65F-7AB4-4C56-93A6-D865C80B8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8220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20" name="editable-text-93">
            <a:extLst xmlns:a="http://schemas.openxmlformats.org/drawingml/2006/main">
              <a:ext uri="{FF2B5EF4-FFF2-40B4-BE49-F238E27FC236}">
                <a16:creationId xmlns:a16="http://schemas.microsoft.com/office/drawing/2014/main" id="{3CFBAB92-C633-46AC-9FC7-607E0358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8220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2026.03</a:t>
            </a:r>
          </a:p>
        </p:txBody>
      </p:sp>
      <p:sp>
        <p:nvSpPr>
          <p:cNvPr id="121" name="editable-text-94">
            <a:extLst xmlns:a="http://schemas.openxmlformats.org/drawingml/2006/main">
              <a:ext uri="{FF2B5EF4-FFF2-40B4-BE49-F238E27FC236}">
                <a16:creationId xmlns:a16="http://schemas.microsoft.com/office/drawing/2014/main" id="{C09987AE-3F27-4B53-8F71-B6301240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847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22" name="editable-text-95">
            <a:extLst xmlns:a="http://schemas.openxmlformats.org/drawingml/2006/main">
              <a:ext uri="{FF2B5EF4-FFF2-40B4-BE49-F238E27FC236}">
                <a16:creationId xmlns:a16="http://schemas.microsoft.com/office/drawing/2014/main" id="{B48E8D6F-D80A-41EB-85C2-7398ADEB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140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44</a:t>
            </a:r>
          </a:p>
        </p:txBody>
      </p:sp>
      <p:sp>
        <p:nvSpPr>
          <p:cNvPr id="123" name="editable-text-96">
            <a:extLst xmlns:a="http://schemas.openxmlformats.org/drawingml/2006/main">
              <a:ext uri="{FF2B5EF4-FFF2-40B4-BE49-F238E27FC236}">
                <a16:creationId xmlns:a16="http://schemas.microsoft.com/office/drawing/2014/main" id="{9826DD74-5D3E-4202-B6B4-A5BD055F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115097"/>
            <a:ext cx="161520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덕성리 448-33 공장 신축공사</a:t>
            </a:r>
          </a:p>
        </p:txBody>
      </p:sp>
      <p:sp>
        <p:nvSpPr>
          <p:cNvPr id="124" name="editable-text-97">
            <a:extLst xmlns:a="http://schemas.openxmlformats.org/drawingml/2006/main">
              <a:ext uri="{FF2B5EF4-FFF2-40B4-BE49-F238E27FC236}">
                <a16:creationId xmlns:a16="http://schemas.microsoft.com/office/drawing/2014/main" id="{8D90DE89-564C-4574-94BA-AAE6B525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1141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25" name="editable-text-98">
            <a:extLst xmlns:a="http://schemas.openxmlformats.org/drawingml/2006/main">
              <a:ext uri="{FF2B5EF4-FFF2-40B4-BE49-F238E27FC236}">
                <a16:creationId xmlns:a16="http://schemas.microsoft.com/office/drawing/2014/main" id="{78D2A3A1-1C38-4B54-874D-C77A884E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1141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2026.01</a:t>
            </a:r>
          </a:p>
        </p:txBody>
      </p:sp>
      <p:sp>
        <p:nvSpPr>
          <p:cNvPr id="126" name="editable-text-99">
            <a:extLst xmlns:a="http://schemas.openxmlformats.org/drawingml/2006/main">
              <a:ext uri="{FF2B5EF4-FFF2-40B4-BE49-F238E27FC236}">
                <a16:creationId xmlns:a16="http://schemas.microsoft.com/office/drawing/2014/main" id="{AC60E898-E10C-4DAB-8376-9B3BD7EB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1395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27" name="editable-text-100">
            <a:extLst xmlns:a="http://schemas.openxmlformats.org/drawingml/2006/main">
              <a:ext uri="{FF2B5EF4-FFF2-40B4-BE49-F238E27FC236}">
                <a16:creationId xmlns:a16="http://schemas.microsoft.com/office/drawing/2014/main" id="{FD3D1D9D-1434-4BF1-BBEB-633C323C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4322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43</a:t>
            </a:r>
          </a:p>
        </p:txBody>
      </p:sp>
      <p:sp>
        <p:nvSpPr>
          <p:cNvPr id="128" name="editable-text-101">
            <a:extLst xmlns:a="http://schemas.openxmlformats.org/drawingml/2006/main">
              <a:ext uri="{FF2B5EF4-FFF2-40B4-BE49-F238E27FC236}">
                <a16:creationId xmlns:a16="http://schemas.microsoft.com/office/drawing/2014/main" id="{887923A4-C424-42A1-AE12-E5E7906E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4071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인천신항 보세창고 신축공사</a:t>
            </a:r>
          </a:p>
        </p:txBody>
      </p:sp>
      <p:sp>
        <p:nvSpPr>
          <p:cNvPr id="129" name="editable-text-102">
            <a:extLst xmlns:a="http://schemas.openxmlformats.org/drawingml/2006/main">
              <a:ext uri="{FF2B5EF4-FFF2-40B4-BE49-F238E27FC236}">
                <a16:creationId xmlns:a16="http://schemas.microsoft.com/office/drawing/2014/main" id="{9DD166DC-739B-4EC0-A2B3-2DF532A0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4062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30" name="editable-text-103">
            <a:extLst xmlns:a="http://schemas.openxmlformats.org/drawingml/2006/main">
              <a:ext uri="{FF2B5EF4-FFF2-40B4-BE49-F238E27FC236}">
                <a16:creationId xmlns:a16="http://schemas.microsoft.com/office/drawing/2014/main" id="{A55069C2-23A7-4223-AE40-E90829A1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4062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2026.01</a:t>
            </a:r>
          </a:p>
        </p:txBody>
      </p:sp>
      <p:sp>
        <p:nvSpPr>
          <p:cNvPr id="131" name="editable-text-104">
            <a:extLst xmlns:a="http://schemas.openxmlformats.org/drawingml/2006/main">
              <a:ext uri="{FF2B5EF4-FFF2-40B4-BE49-F238E27FC236}">
                <a16:creationId xmlns:a16="http://schemas.microsoft.com/office/drawing/2014/main" id="{B775D800-1DCB-4CE6-B67E-7DCDF8AD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431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32" name="editable-text-105">
            <a:extLst xmlns:a="http://schemas.openxmlformats.org/drawingml/2006/main">
              <a:ext uri="{FF2B5EF4-FFF2-40B4-BE49-F238E27FC236}">
                <a16:creationId xmlns:a16="http://schemas.microsoft.com/office/drawing/2014/main" id="{F70828E3-EB4E-4CC1-9F2D-E642CD90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7243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42</a:t>
            </a:r>
          </a:p>
        </p:txBody>
      </p:sp>
      <p:sp>
        <p:nvSpPr>
          <p:cNvPr id="133" name="editable-text-106">
            <a:extLst xmlns:a="http://schemas.openxmlformats.org/drawingml/2006/main">
              <a:ext uri="{FF2B5EF4-FFF2-40B4-BE49-F238E27FC236}">
                <a16:creationId xmlns:a16="http://schemas.microsoft.com/office/drawing/2014/main" id="{6534B438-CFEC-4380-9EFF-4E67F166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699297"/>
            <a:ext cx="124342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화성시 뉴원공장 신축공사</a:t>
            </a:r>
          </a:p>
        </p:txBody>
      </p:sp>
      <p:sp>
        <p:nvSpPr>
          <p:cNvPr id="134" name="editable-text-107">
            <a:extLst xmlns:a="http://schemas.openxmlformats.org/drawingml/2006/main">
              <a:ext uri="{FF2B5EF4-FFF2-40B4-BE49-F238E27FC236}">
                <a16:creationId xmlns:a16="http://schemas.microsoft.com/office/drawing/2014/main" id="{2C4C787E-EB70-467D-8346-396925D7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6983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35" name="editable-text-108">
            <a:extLst xmlns:a="http://schemas.openxmlformats.org/drawingml/2006/main">
              <a:ext uri="{FF2B5EF4-FFF2-40B4-BE49-F238E27FC236}">
                <a16:creationId xmlns:a16="http://schemas.microsoft.com/office/drawing/2014/main" id="{70E2F983-CAB1-425C-855C-5BDF99F0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6983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2026.01</a:t>
            </a:r>
          </a:p>
        </p:txBody>
      </p:sp>
      <p:sp>
        <p:nvSpPr>
          <p:cNvPr id="136" name="editable-text-109">
            <a:extLst xmlns:a="http://schemas.openxmlformats.org/drawingml/2006/main">
              <a:ext uri="{FF2B5EF4-FFF2-40B4-BE49-F238E27FC236}">
                <a16:creationId xmlns:a16="http://schemas.microsoft.com/office/drawing/2014/main" id="{A334AFCC-9495-4061-82F6-0CDC4FDF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7237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37" name="editable-text-110">
            <a:extLst xmlns:a="http://schemas.openxmlformats.org/drawingml/2006/main">
              <a:ext uri="{FF2B5EF4-FFF2-40B4-BE49-F238E27FC236}">
                <a16:creationId xmlns:a16="http://schemas.microsoft.com/office/drawing/2014/main" id="{8DEB8B80-9229-4477-8F73-8A27A5CF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9016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41</a:t>
            </a:r>
          </a:p>
        </p:txBody>
      </p:sp>
      <p:sp>
        <p:nvSpPr>
          <p:cNvPr id="138" name="editable-text-111">
            <a:extLst xmlns:a="http://schemas.openxmlformats.org/drawingml/2006/main">
              <a:ext uri="{FF2B5EF4-FFF2-40B4-BE49-F238E27FC236}">
                <a16:creationId xmlns:a16="http://schemas.microsoft.com/office/drawing/2014/main" id="{C12702A1-DBAC-4D25-84F8-B35D1EFC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991397"/>
            <a:ext cx="149377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OO디코리아 예산공장 신축공사</a:t>
            </a:r>
          </a:p>
        </p:txBody>
      </p:sp>
      <p:sp>
        <p:nvSpPr>
          <p:cNvPr id="139" name="editable-text-112">
            <a:extLst xmlns:a="http://schemas.openxmlformats.org/drawingml/2006/main">
              <a:ext uri="{FF2B5EF4-FFF2-40B4-BE49-F238E27FC236}">
                <a16:creationId xmlns:a16="http://schemas.microsoft.com/office/drawing/2014/main" id="{9404F230-EEBA-486D-B1EC-91055E3B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9904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40" name="editable-text-113">
            <a:extLst xmlns:a="http://schemas.openxmlformats.org/drawingml/2006/main">
              <a:ext uri="{FF2B5EF4-FFF2-40B4-BE49-F238E27FC236}">
                <a16:creationId xmlns:a16="http://schemas.microsoft.com/office/drawing/2014/main" id="{006FD391-7FB7-48DC-ADCB-298AD35C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990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2026.01</a:t>
            </a:r>
          </a:p>
        </p:txBody>
      </p:sp>
      <p:sp>
        <p:nvSpPr>
          <p:cNvPr id="141" name="editable-text-114">
            <a:extLst xmlns:a="http://schemas.openxmlformats.org/drawingml/2006/main">
              <a:ext uri="{FF2B5EF4-FFF2-40B4-BE49-F238E27FC236}">
                <a16:creationId xmlns:a16="http://schemas.microsoft.com/office/drawing/2014/main" id="{BAC97C63-9305-42C6-8725-B8911298E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9015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42" name="editable-text-115">
            <a:extLst xmlns:a="http://schemas.openxmlformats.org/drawingml/2006/main">
              <a:ext uri="{FF2B5EF4-FFF2-40B4-BE49-F238E27FC236}">
                <a16:creationId xmlns:a16="http://schemas.microsoft.com/office/drawing/2014/main" id="{71E66600-28AD-4276-B9A6-ED1442662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9308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40</a:t>
            </a:r>
          </a:p>
        </p:txBody>
      </p:sp>
      <p:sp>
        <p:nvSpPr>
          <p:cNvPr id="143" name="editable-text-116">
            <a:extLst xmlns:a="http://schemas.openxmlformats.org/drawingml/2006/main">
              <a:ext uri="{FF2B5EF4-FFF2-40B4-BE49-F238E27FC236}">
                <a16:creationId xmlns:a16="http://schemas.microsoft.com/office/drawing/2014/main" id="{823AFA42-9F0C-4F55-93DC-02A0D83E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283497"/>
            <a:ext cx="2367306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천우모터스 일산 동구 풍동 자동차관련시설 증축공사</a:t>
            </a:r>
          </a:p>
        </p:txBody>
      </p:sp>
      <p:sp>
        <p:nvSpPr>
          <p:cNvPr id="144" name="editable-text-117">
            <a:extLst xmlns:a="http://schemas.openxmlformats.org/drawingml/2006/main">
              <a:ext uri="{FF2B5EF4-FFF2-40B4-BE49-F238E27FC236}">
                <a16:creationId xmlns:a16="http://schemas.microsoft.com/office/drawing/2014/main" id="{EB5D9F80-F36F-4CB3-BA77-0DCD70AA0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92825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45" name="editable-text-118">
            <a:extLst xmlns:a="http://schemas.openxmlformats.org/drawingml/2006/main">
              <a:ext uri="{FF2B5EF4-FFF2-40B4-BE49-F238E27FC236}">
                <a16:creationId xmlns:a16="http://schemas.microsoft.com/office/drawing/2014/main" id="{604F7853-7BDA-4510-B5C7-C441D71F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92825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2025.12</a:t>
            </a:r>
          </a:p>
        </p:txBody>
      </p:sp>
      <p:sp>
        <p:nvSpPr>
          <p:cNvPr id="146" name="editable-text-119">
            <a:extLst xmlns:a="http://schemas.openxmlformats.org/drawingml/2006/main">
              <a:ext uri="{FF2B5EF4-FFF2-40B4-BE49-F238E27FC236}">
                <a16:creationId xmlns:a16="http://schemas.microsoft.com/office/drawing/2014/main" id="{1ACEA2DF-CD22-4FEE-96E3-839C4C015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9307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47" name="editable-text-120">
            <a:extLst xmlns:a="http://schemas.openxmlformats.org/drawingml/2006/main">
              <a:ext uri="{FF2B5EF4-FFF2-40B4-BE49-F238E27FC236}">
                <a16:creationId xmlns:a16="http://schemas.microsoft.com/office/drawing/2014/main" id="{6841332C-355D-4A30-8C8E-CC663A545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78416"/>
            <a:ext cx="201636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실적 전체 83건 / 완료 74건 / 진행중 2건</a:t>
            </a:r>
          </a:p>
        </p:txBody>
      </p:sp>
    </p:spTree>
    <p:extLst>
      <p:ext uri="{BB962C8B-B14F-4D97-AF65-F5344CB8AC3E}">
        <p14:creationId xmlns:p14="http://schemas.microsoft.com/office/powerpoint/2010/main" val="17358428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8" name="surface-0">
            <a:extLst xmlns:a="http://schemas.openxmlformats.org/drawingml/2006/main">
              <a:ext uri="{FF2B5EF4-FFF2-40B4-BE49-F238E27FC236}">
                <a16:creationId xmlns:a16="http://schemas.microsoft.com/office/drawing/2014/main" id="{E57F0FEB-33F6-47A5-AC96-EB294049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784F1CB2-0BC8-407B-A28B-F6DC1C8A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177EE62F-ECF6-402D-8B22-26198941E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654300"/>
            <a:ext cx="6540500" cy="43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5FDCE69D-36EB-43C5-AA39-AF3E8869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086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AAFFDC12-EAAD-4963-A2D3-851FF711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378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02A5CE4B-CDB5-4576-B48A-565BE351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670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04D108E0-4019-4042-8973-0050E5CA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62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8579CA20-603E-401C-A710-14A73C39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254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F63F5C80-517E-4C2F-A621-292CB0E2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546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98057365-9162-40FA-8A83-FD49B60B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838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2D3D554F-4811-423D-8AB8-53930B755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130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surface-11">
            <a:extLst xmlns:a="http://schemas.openxmlformats.org/drawingml/2006/main">
              <a:ext uri="{FF2B5EF4-FFF2-40B4-BE49-F238E27FC236}">
                <a16:creationId xmlns:a16="http://schemas.microsoft.com/office/drawing/2014/main" id="{999042F2-C3F0-4233-9A94-BA86CF5E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422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3" name="surface-12">
            <a:extLst xmlns:a="http://schemas.openxmlformats.org/drawingml/2006/main">
              <a:ext uri="{FF2B5EF4-FFF2-40B4-BE49-F238E27FC236}">
                <a16:creationId xmlns:a16="http://schemas.microsoft.com/office/drawing/2014/main" id="{E1DE8B59-C59A-49F6-8309-028B299B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715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surface-13">
            <a:extLst xmlns:a="http://schemas.openxmlformats.org/drawingml/2006/main">
              <a:ext uri="{FF2B5EF4-FFF2-40B4-BE49-F238E27FC236}">
                <a16:creationId xmlns:a16="http://schemas.microsoft.com/office/drawing/2014/main" id="{454FFAF1-EC78-4B54-81D4-76E15579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07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5" name="surface-14">
            <a:extLst xmlns:a="http://schemas.openxmlformats.org/drawingml/2006/main">
              <a:ext uri="{FF2B5EF4-FFF2-40B4-BE49-F238E27FC236}">
                <a16:creationId xmlns:a16="http://schemas.microsoft.com/office/drawing/2014/main" id="{3049995A-904E-488C-87B7-E2F9A57E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99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surface-15">
            <a:extLst xmlns:a="http://schemas.openxmlformats.org/drawingml/2006/main">
              <a:ext uri="{FF2B5EF4-FFF2-40B4-BE49-F238E27FC236}">
                <a16:creationId xmlns:a16="http://schemas.microsoft.com/office/drawing/2014/main" id="{88DF9C96-A110-47B2-8104-01D15C5D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591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7" name="surface-16">
            <a:extLst xmlns:a="http://schemas.openxmlformats.org/drawingml/2006/main">
              <a:ext uri="{FF2B5EF4-FFF2-40B4-BE49-F238E27FC236}">
                <a16:creationId xmlns:a16="http://schemas.microsoft.com/office/drawing/2014/main" id="{2A1232AE-90C5-4041-B92D-1356F401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883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surface-17">
            <a:extLst xmlns:a="http://schemas.openxmlformats.org/drawingml/2006/main">
              <a:ext uri="{FF2B5EF4-FFF2-40B4-BE49-F238E27FC236}">
                <a16:creationId xmlns:a16="http://schemas.microsoft.com/office/drawing/2014/main" id="{BFEC44B5-6B9B-48EB-A4CB-06B9D82B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75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9" name="surface-18">
            <a:extLst xmlns:a="http://schemas.openxmlformats.org/drawingml/2006/main">
              <a:ext uri="{FF2B5EF4-FFF2-40B4-BE49-F238E27FC236}">
                <a16:creationId xmlns:a16="http://schemas.microsoft.com/office/drawing/2014/main" id="{5110F36A-6262-42D9-A96E-07CDAD85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67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0" name="surface-19">
            <a:extLst xmlns:a="http://schemas.openxmlformats.org/drawingml/2006/main">
              <a:ext uri="{FF2B5EF4-FFF2-40B4-BE49-F238E27FC236}">
                <a16:creationId xmlns:a16="http://schemas.microsoft.com/office/drawing/2014/main" id="{F4B82FF3-F7BF-4646-810D-A2A1E3BC0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759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1" name="surface-20">
            <a:extLst xmlns:a="http://schemas.openxmlformats.org/drawingml/2006/main">
              <a:ext uri="{FF2B5EF4-FFF2-40B4-BE49-F238E27FC236}">
                <a16:creationId xmlns:a16="http://schemas.microsoft.com/office/drawing/2014/main" id="{6CAD5382-2F4D-48D5-9A9B-558511C04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051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2" name="surface-21">
            <a:extLst xmlns:a="http://schemas.openxmlformats.org/drawingml/2006/main">
              <a:ext uri="{FF2B5EF4-FFF2-40B4-BE49-F238E27FC236}">
                <a16:creationId xmlns:a16="http://schemas.microsoft.com/office/drawing/2014/main" id="{5A21D2A5-01B8-4E9A-8B5B-5EC3F9C7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43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3" name="surface-22">
            <a:extLst xmlns:a="http://schemas.openxmlformats.org/drawingml/2006/main">
              <a:ext uri="{FF2B5EF4-FFF2-40B4-BE49-F238E27FC236}">
                <a16:creationId xmlns:a16="http://schemas.microsoft.com/office/drawing/2014/main" id="{84E8B0C1-7E61-4BEF-99E0-3D740924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636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surface-23">
            <a:extLst xmlns:a="http://schemas.openxmlformats.org/drawingml/2006/main">
              <a:ext uri="{FF2B5EF4-FFF2-40B4-BE49-F238E27FC236}">
                <a16:creationId xmlns:a16="http://schemas.microsoft.com/office/drawing/2014/main" id="{5DE76374-4A0E-4CB4-9A62-C27D7C64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928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25" name="surface-24">
            <a:extLst xmlns:a="http://schemas.openxmlformats.org/drawingml/2006/main">
              <a:ext uri="{FF2B5EF4-FFF2-40B4-BE49-F238E27FC236}">
                <a16:creationId xmlns:a16="http://schemas.microsoft.com/office/drawing/2014/main" id="{57BC7A7E-5116-4BD5-A29E-712A2D5E7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220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675603-B7CB-4388-B136-D9815126BF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b3cf8f2f94cce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27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8401AA43-15DB-4DE0-AD2A-BF65B1B2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2083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07 / CONSTRUCTION PERFORMANCE</a:t>
            </a:r>
          </a:p>
        </p:txBody>
      </p:sp>
      <p:sp>
        <p:nvSpPr>
          <p:cNvPr id="28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907FF2E8-F24F-4526-9A18-FE9CC052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03817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공사 시공실적  3 / 4</a:t>
            </a:r>
          </a:p>
        </p:txBody>
      </p:sp>
      <p:sp>
        <p:nvSpPr>
          <p:cNvPr id="29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3F1D17D7-5BAD-4052-B757-4336D178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48002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홈페이지 최신 등록순 | 2026.10.12 기준 | 공사금액 비공개</a:t>
            </a:r>
          </a:p>
        </p:txBody>
      </p:sp>
      <p:sp>
        <p:nvSpPr>
          <p:cNvPr id="30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0074D01C-DD9B-4296-8D9E-07147715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31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4AF55706-2A22-421B-A226-707A070C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10 / 12</a:t>
            </a:r>
          </a:p>
        </p:txBody>
      </p:sp>
      <p:sp>
        <p:nvSpPr>
          <p:cNvPr id="32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3BC4453D-08C8-4612-B893-5F4ED68A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5016"/>
            <a:ext cx="29478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No</a:t>
            </a:r>
          </a:p>
        </p:txBody>
      </p:sp>
      <p:sp>
        <p:nvSpPr>
          <p:cNvPr id="33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126DD93C-CB58-4731-9007-44AE800C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공사명</a:t>
            </a:r>
          </a:p>
        </p:txBody>
      </p:sp>
      <p:sp>
        <p:nvSpPr>
          <p:cNvPr id="34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D5C33E27-BE49-4B3A-9105-3DCA7FF9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발주처</a:t>
            </a:r>
          </a:p>
        </p:txBody>
      </p:sp>
      <p:sp>
        <p:nvSpPr>
          <p:cNvPr id="35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F8187F0D-28C9-4F42-99B1-02AE0009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795016"/>
            <a:ext cx="563499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공사기간</a:t>
            </a:r>
          </a:p>
        </p:txBody>
      </p:sp>
      <p:sp>
        <p:nvSpPr>
          <p:cNvPr id="36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A13FFFF9-F527-4799-BCDF-AC920101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2795016"/>
            <a:ext cx="35318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상태</a:t>
            </a:r>
          </a:p>
        </p:txBody>
      </p:sp>
      <p:sp>
        <p:nvSpPr>
          <p:cNvPr id="37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66612C04-6779-4958-8394-A2430A70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174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39</a:t>
            </a:r>
          </a:p>
        </p:txBody>
      </p:sp>
      <p:sp>
        <p:nvSpPr>
          <p:cNvPr id="38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06C4ADA4-9811-4F6A-A271-D685E1D5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49397"/>
            <a:ext cx="194064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공주 온천리 159-5번지 근생시설 신축공사</a:t>
            </a:r>
          </a:p>
        </p:txBody>
      </p:sp>
      <p:sp>
        <p:nvSpPr>
          <p:cNvPr id="39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8F7FE846-889D-421D-884F-8B429DD9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1484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40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5B49EE72-2D89-4F40-A847-DBF70A950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148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2025.12</a:t>
            </a:r>
          </a:p>
        </p:txBody>
      </p:sp>
      <p:sp>
        <p:nvSpPr>
          <p:cNvPr id="41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7FAB35E9-A4D9-43EA-BD35-968CFE76D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173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42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35FCE77C-A6B0-4F30-BC42-441980A2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466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38</a:t>
            </a:r>
          </a:p>
        </p:txBody>
      </p:sp>
      <p:sp>
        <p:nvSpPr>
          <p:cNvPr id="43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9E579CD1-C6A7-4216-A93A-9FB7F373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441497"/>
            <a:ext cx="1449207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OO셀릭 천안공장 P3 증축공사</a:t>
            </a:r>
          </a:p>
        </p:txBody>
      </p:sp>
      <p:sp>
        <p:nvSpPr>
          <p:cNvPr id="44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EBE2CBB1-7ACD-4C2A-855C-D2DC40C4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0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45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D9CED7E3-1A46-43C2-BC3A-B45B5A6A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440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2025.12</a:t>
            </a:r>
          </a:p>
        </p:txBody>
      </p:sp>
      <p:sp>
        <p:nvSpPr>
          <p:cNvPr id="46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24620F3A-F284-479F-8D1F-65B86980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465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47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ABBCA58F-42E6-41B0-AC10-6DBDE1BC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758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37</a:t>
            </a:r>
          </a:p>
        </p:txBody>
      </p:sp>
      <p:sp>
        <p:nvSpPr>
          <p:cNvPr id="48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916641AD-8D9C-48FA-8492-442613A7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733597"/>
            <a:ext cx="126675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오산 삼성 본병원 도장공사</a:t>
            </a:r>
          </a:p>
        </p:txBody>
      </p:sp>
      <p:sp>
        <p:nvSpPr>
          <p:cNvPr id="49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B1C6E158-9288-4922-AE3D-5B98E4F3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7326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0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F9530AB3-4FC6-4EEA-BA6B-A6060B6C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7326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2025.12</a:t>
            </a:r>
          </a:p>
        </p:txBody>
      </p:sp>
      <p:sp>
        <p:nvSpPr>
          <p:cNvPr id="51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329CA99D-FD71-411E-AFC0-A0204404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7580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52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4D00118E-4C2F-44B6-B527-5FCFBD2BB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050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36</a:t>
            </a:r>
          </a:p>
        </p:txBody>
      </p:sp>
      <p:sp>
        <p:nvSpPr>
          <p:cNvPr id="53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B1CC73AA-8B7B-407B-ACDA-96CA681F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25697"/>
            <a:ext cx="122009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청주서원보건소 도장공사</a:t>
            </a:r>
          </a:p>
        </p:txBody>
      </p:sp>
      <p:sp>
        <p:nvSpPr>
          <p:cNvPr id="54" name="editable-text-27">
            <a:extLst xmlns:a="http://schemas.openxmlformats.org/drawingml/2006/main">
              <a:ext uri="{FF2B5EF4-FFF2-40B4-BE49-F238E27FC236}">
                <a16:creationId xmlns:a16="http://schemas.microsoft.com/office/drawing/2014/main" id="{7827AC93-A2C1-4B94-B0AA-703A297A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0247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5" name="editable-text-28">
            <a:extLst xmlns:a="http://schemas.openxmlformats.org/drawingml/2006/main">
              <a:ext uri="{FF2B5EF4-FFF2-40B4-BE49-F238E27FC236}">
                <a16:creationId xmlns:a16="http://schemas.microsoft.com/office/drawing/2014/main" id="{F99736D0-B751-4DD9-91BB-E9EC6D20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0247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2025.11</a:t>
            </a:r>
          </a:p>
        </p:txBody>
      </p:sp>
      <p:sp>
        <p:nvSpPr>
          <p:cNvPr id="56" name="editable-text-29">
            <a:extLst xmlns:a="http://schemas.openxmlformats.org/drawingml/2006/main">
              <a:ext uri="{FF2B5EF4-FFF2-40B4-BE49-F238E27FC236}">
                <a16:creationId xmlns:a16="http://schemas.microsoft.com/office/drawing/2014/main" id="{51847EB5-4E14-4A36-B400-CA6153FA9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0501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57" name="editable-text-30">
            <a:extLst xmlns:a="http://schemas.openxmlformats.org/drawingml/2006/main">
              <a:ext uri="{FF2B5EF4-FFF2-40B4-BE49-F238E27FC236}">
                <a16:creationId xmlns:a16="http://schemas.microsoft.com/office/drawing/2014/main" id="{C6B7CFBF-9FC6-41D0-80AB-104F98A1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342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35</a:t>
            </a:r>
          </a:p>
        </p:txBody>
      </p:sp>
      <p:sp>
        <p:nvSpPr>
          <p:cNvPr id="58" name="editable-text-31">
            <a:extLst xmlns:a="http://schemas.openxmlformats.org/drawingml/2006/main">
              <a:ext uri="{FF2B5EF4-FFF2-40B4-BE49-F238E27FC236}">
                <a16:creationId xmlns:a16="http://schemas.microsoft.com/office/drawing/2014/main" id="{11130206-B39F-49A8-B662-4B3D511D1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17797"/>
            <a:ext cx="1458371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갈담리 근생시설 신축공사</a:t>
            </a:r>
          </a:p>
        </p:txBody>
      </p:sp>
      <p:sp>
        <p:nvSpPr>
          <p:cNvPr id="59" name="editable-text-32">
            <a:extLst xmlns:a="http://schemas.openxmlformats.org/drawingml/2006/main">
              <a:ext uri="{FF2B5EF4-FFF2-40B4-BE49-F238E27FC236}">
                <a16:creationId xmlns:a16="http://schemas.microsoft.com/office/drawing/2014/main" id="{18121ED8-AF08-4593-853E-B7AF9BAC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3168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0" name="editable-text-33">
            <a:extLst xmlns:a="http://schemas.openxmlformats.org/drawingml/2006/main">
              <a:ext uri="{FF2B5EF4-FFF2-40B4-BE49-F238E27FC236}">
                <a16:creationId xmlns:a16="http://schemas.microsoft.com/office/drawing/2014/main" id="{F7F1E8E0-A1AD-4F3F-881A-112EFB5BD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3168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2025.11</a:t>
            </a:r>
          </a:p>
        </p:txBody>
      </p:sp>
      <p:sp>
        <p:nvSpPr>
          <p:cNvPr id="61" name="editable-text-34">
            <a:extLst xmlns:a="http://schemas.openxmlformats.org/drawingml/2006/main">
              <a:ext uri="{FF2B5EF4-FFF2-40B4-BE49-F238E27FC236}">
                <a16:creationId xmlns:a16="http://schemas.microsoft.com/office/drawing/2014/main" id="{71AD179E-D02A-45E4-942B-0066364D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3422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2" name="editable-text-35">
            <a:extLst xmlns:a="http://schemas.openxmlformats.org/drawingml/2006/main">
              <a:ext uri="{FF2B5EF4-FFF2-40B4-BE49-F238E27FC236}">
                <a16:creationId xmlns:a16="http://schemas.microsoft.com/office/drawing/2014/main" id="{CDEED575-03F2-4653-940B-86953AE5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634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34</a:t>
            </a:r>
          </a:p>
        </p:txBody>
      </p:sp>
      <p:sp>
        <p:nvSpPr>
          <p:cNvPr id="63" name="editable-text-36">
            <a:extLst xmlns:a="http://schemas.openxmlformats.org/drawingml/2006/main">
              <a:ext uri="{FF2B5EF4-FFF2-40B4-BE49-F238E27FC236}">
                <a16:creationId xmlns:a16="http://schemas.microsoft.com/office/drawing/2014/main" id="{2A20053E-279E-42AA-9A63-570122A8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09897"/>
            <a:ext cx="101379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완주 2공장 신축공사</a:t>
            </a:r>
          </a:p>
        </p:txBody>
      </p:sp>
      <p:sp>
        <p:nvSpPr>
          <p:cNvPr id="64" name="editable-text-37">
            <a:extLst xmlns:a="http://schemas.openxmlformats.org/drawingml/2006/main">
              <a:ext uri="{FF2B5EF4-FFF2-40B4-BE49-F238E27FC236}">
                <a16:creationId xmlns:a16="http://schemas.microsoft.com/office/drawing/2014/main" id="{BDFD8F83-45AC-492B-8115-39B2A722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6089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5" name="editable-text-38">
            <a:extLst xmlns:a="http://schemas.openxmlformats.org/drawingml/2006/main">
              <a:ext uri="{FF2B5EF4-FFF2-40B4-BE49-F238E27FC236}">
                <a16:creationId xmlns:a16="http://schemas.microsoft.com/office/drawing/2014/main" id="{8ED197A3-7479-4AE0-B211-E76373E3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6089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2025.11</a:t>
            </a:r>
          </a:p>
        </p:txBody>
      </p:sp>
      <p:sp>
        <p:nvSpPr>
          <p:cNvPr id="66" name="editable-text-39">
            <a:extLst xmlns:a="http://schemas.openxmlformats.org/drawingml/2006/main">
              <a:ext uri="{FF2B5EF4-FFF2-40B4-BE49-F238E27FC236}">
                <a16:creationId xmlns:a16="http://schemas.microsoft.com/office/drawing/2014/main" id="{625B19BB-72DF-421D-ABD0-E46E0E11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634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7" name="editable-text-40">
            <a:extLst xmlns:a="http://schemas.openxmlformats.org/drawingml/2006/main">
              <a:ext uri="{FF2B5EF4-FFF2-40B4-BE49-F238E27FC236}">
                <a16:creationId xmlns:a16="http://schemas.microsoft.com/office/drawing/2014/main" id="{0F6AC1CE-055B-440D-9022-288BF643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927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33</a:t>
            </a:r>
          </a:p>
        </p:txBody>
      </p:sp>
      <p:sp>
        <p:nvSpPr>
          <p:cNvPr id="68" name="editable-text-41">
            <a:extLst xmlns:a="http://schemas.openxmlformats.org/drawingml/2006/main">
              <a:ext uri="{FF2B5EF4-FFF2-40B4-BE49-F238E27FC236}">
                <a16:creationId xmlns:a16="http://schemas.microsoft.com/office/drawing/2014/main" id="{EDDFE8DB-1E54-4340-BEF3-402B317A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01997"/>
            <a:ext cx="112429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양원고등학교 신축공사</a:t>
            </a:r>
          </a:p>
        </p:txBody>
      </p:sp>
      <p:sp>
        <p:nvSpPr>
          <p:cNvPr id="69" name="editable-text-42">
            <a:extLst xmlns:a="http://schemas.openxmlformats.org/drawingml/2006/main">
              <a:ext uri="{FF2B5EF4-FFF2-40B4-BE49-F238E27FC236}">
                <a16:creationId xmlns:a16="http://schemas.microsoft.com/office/drawing/2014/main" id="{A4AF9968-996B-43EF-AAB6-8023818A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9010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0" name="editable-text-43">
            <a:extLst xmlns:a="http://schemas.openxmlformats.org/drawingml/2006/main">
              <a:ext uri="{FF2B5EF4-FFF2-40B4-BE49-F238E27FC236}">
                <a16:creationId xmlns:a16="http://schemas.microsoft.com/office/drawing/2014/main" id="{91E81FF3-5C7C-4B70-877A-E45DBB72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9010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2025.10</a:t>
            </a:r>
          </a:p>
        </p:txBody>
      </p:sp>
      <p:sp>
        <p:nvSpPr>
          <p:cNvPr id="71" name="editable-text-44">
            <a:extLst xmlns:a="http://schemas.openxmlformats.org/drawingml/2006/main">
              <a:ext uri="{FF2B5EF4-FFF2-40B4-BE49-F238E27FC236}">
                <a16:creationId xmlns:a16="http://schemas.microsoft.com/office/drawing/2014/main" id="{7A806BCA-F889-4655-876B-A9BF2581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926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72" name="editable-text-45">
            <a:extLst xmlns:a="http://schemas.openxmlformats.org/drawingml/2006/main">
              <a:ext uri="{FF2B5EF4-FFF2-40B4-BE49-F238E27FC236}">
                <a16:creationId xmlns:a16="http://schemas.microsoft.com/office/drawing/2014/main" id="{C50572F5-3242-4132-99DC-708E1A44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19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32</a:t>
            </a:r>
          </a:p>
        </p:txBody>
      </p:sp>
      <p:sp>
        <p:nvSpPr>
          <p:cNvPr id="73" name="editable-text-46">
            <a:extLst xmlns:a="http://schemas.openxmlformats.org/drawingml/2006/main">
              <a:ext uri="{FF2B5EF4-FFF2-40B4-BE49-F238E27FC236}">
                <a16:creationId xmlns:a16="http://schemas.microsoft.com/office/drawing/2014/main" id="{2B769A36-5E3E-4892-8467-9F4306E0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94097"/>
            <a:ext cx="118302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OO상당유치원 신축공사</a:t>
            </a:r>
          </a:p>
        </p:txBody>
      </p:sp>
      <p:sp>
        <p:nvSpPr>
          <p:cNvPr id="74" name="editable-text-47">
            <a:extLst xmlns:a="http://schemas.openxmlformats.org/drawingml/2006/main">
              <a:ext uri="{FF2B5EF4-FFF2-40B4-BE49-F238E27FC236}">
                <a16:creationId xmlns:a16="http://schemas.microsoft.com/office/drawing/2014/main" id="{1E8106DB-013C-4C4D-A734-558917D39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1931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5" name="editable-text-48">
            <a:extLst xmlns:a="http://schemas.openxmlformats.org/drawingml/2006/main">
              <a:ext uri="{FF2B5EF4-FFF2-40B4-BE49-F238E27FC236}">
                <a16:creationId xmlns:a16="http://schemas.microsoft.com/office/drawing/2014/main" id="{17BD1F74-9E0F-4487-885A-443A1CA8C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1931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2025.09</a:t>
            </a:r>
          </a:p>
        </p:txBody>
      </p:sp>
      <p:sp>
        <p:nvSpPr>
          <p:cNvPr id="76" name="editable-text-49">
            <a:extLst xmlns:a="http://schemas.openxmlformats.org/drawingml/2006/main">
              <a:ext uri="{FF2B5EF4-FFF2-40B4-BE49-F238E27FC236}">
                <a16:creationId xmlns:a16="http://schemas.microsoft.com/office/drawing/2014/main" id="{E26578D9-E437-4361-AAE3-C27604DF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2185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77" name="editable-text-50">
            <a:extLst xmlns:a="http://schemas.openxmlformats.org/drawingml/2006/main">
              <a:ext uri="{FF2B5EF4-FFF2-40B4-BE49-F238E27FC236}">
                <a16:creationId xmlns:a16="http://schemas.microsoft.com/office/drawing/2014/main" id="{7FCC9CA4-8260-4923-8E79-DA1ADA55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5112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31</a:t>
            </a:r>
          </a:p>
        </p:txBody>
      </p:sp>
      <p:sp>
        <p:nvSpPr>
          <p:cNvPr id="78" name="editable-text-51">
            <a:extLst xmlns:a="http://schemas.openxmlformats.org/drawingml/2006/main">
              <a:ext uri="{FF2B5EF4-FFF2-40B4-BE49-F238E27FC236}">
                <a16:creationId xmlns:a16="http://schemas.microsoft.com/office/drawing/2014/main" id="{318B496C-1620-45AA-9AAD-C31805F3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486197"/>
            <a:ext cx="1626662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이니스트에스티 음성공장 증축공사</a:t>
            </a:r>
          </a:p>
        </p:txBody>
      </p:sp>
      <p:sp>
        <p:nvSpPr>
          <p:cNvPr id="79" name="editable-text-52">
            <a:extLst xmlns:a="http://schemas.openxmlformats.org/drawingml/2006/main">
              <a:ext uri="{FF2B5EF4-FFF2-40B4-BE49-F238E27FC236}">
                <a16:creationId xmlns:a16="http://schemas.microsoft.com/office/drawing/2014/main" id="{826BEE50-A362-4D5B-9F17-D1716329A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4852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0" name="editable-text-53">
            <a:extLst xmlns:a="http://schemas.openxmlformats.org/drawingml/2006/main">
              <a:ext uri="{FF2B5EF4-FFF2-40B4-BE49-F238E27FC236}">
                <a16:creationId xmlns:a16="http://schemas.microsoft.com/office/drawing/2014/main" id="{B002094D-6904-4B4C-9441-2A40AF00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4852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2025.08</a:t>
            </a:r>
          </a:p>
        </p:txBody>
      </p:sp>
      <p:sp>
        <p:nvSpPr>
          <p:cNvPr id="81" name="editable-text-54">
            <a:extLst xmlns:a="http://schemas.openxmlformats.org/drawingml/2006/main">
              <a:ext uri="{FF2B5EF4-FFF2-40B4-BE49-F238E27FC236}">
                <a16:creationId xmlns:a16="http://schemas.microsoft.com/office/drawing/2014/main" id="{EF1EE57A-CF2F-4D94-A1D3-DBB9BBDF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510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2" name="editable-text-55">
            <a:extLst xmlns:a="http://schemas.openxmlformats.org/drawingml/2006/main">
              <a:ext uri="{FF2B5EF4-FFF2-40B4-BE49-F238E27FC236}">
                <a16:creationId xmlns:a16="http://schemas.microsoft.com/office/drawing/2014/main" id="{C2817801-FC44-4B47-AAE7-AE2F656D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8033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30</a:t>
            </a:r>
          </a:p>
        </p:txBody>
      </p:sp>
      <p:sp>
        <p:nvSpPr>
          <p:cNvPr id="83" name="editable-text-56">
            <a:extLst xmlns:a="http://schemas.openxmlformats.org/drawingml/2006/main">
              <a:ext uri="{FF2B5EF4-FFF2-40B4-BE49-F238E27FC236}">
                <a16:creationId xmlns:a16="http://schemas.microsoft.com/office/drawing/2014/main" id="{60B3E2AB-6651-41B0-8E64-F9C33B28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82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송강산업 음성공장 증축공사</a:t>
            </a:r>
          </a:p>
        </p:txBody>
      </p:sp>
      <p:sp>
        <p:nvSpPr>
          <p:cNvPr id="84" name="editable-text-57">
            <a:extLst xmlns:a="http://schemas.openxmlformats.org/drawingml/2006/main">
              <a:ext uri="{FF2B5EF4-FFF2-40B4-BE49-F238E27FC236}">
                <a16:creationId xmlns:a16="http://schemas.microsoft.com/office/drawing/2014/main" id="{43B7BFB9-96B4-4788-8A68-EF596864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7773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5" name="editable-text-58">
            <a:extLst xmlns:a="http://schemas.openxmlformats.org/drawingml/2006/main">
              <a:ext uri="{FF2B5EF4-FFF2-40B4-BE49-F238E27FC236}">
                <a16:creationId xmlns:a16="http://schemas.microsoft.com/office/drawing/2014/main" id="{24BE04F5-874F-410D-A8D1-C80F6665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7773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2025.08</a:t>
            </a:r>
          </a:p>
        </p:txBody>
      </p:sp>
      <p:sp>
        <p:nvSpPr>
          <p:cNvPr id="86" name="editable-text-59">
            <a:extLst xmlns:a="http://schemas.openxmlformats.org/drawingml/2006/main">
              <a:ext uri="{FF2B5EF4-FFF2-40B4-BE49-F238E27FC236}">
                <a16:creationId xmlns:a16="http://schemas.microsoft.com/office/drawing/2014/main" id="{457F0086-09F2-43EC-AEC6-BDCC0D52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8027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7" name="editable-text-60">
            <a:extLst xmlns:a="http://schemas.openxmlformats.org/drawingml/2006/main">
              <a:ext uri="{FF2B5EF4-FFF2-40B4-BE49-F238E27FC236}">
                <a16:creationId xmlns:a16="http://schemas.microsoft.com/office/drawing/2014/main" id="{F877BDDA-4DAC-470F-8D43-B1855C5E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095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29</a:t>
            </a:r>
          </a:p>
        </p:txBody>
      </p:sp>
      <p:sp>
        <p:nvSpPr>
          <p:cNvPr id="88" name="editable-text-61">
            <a:extLst xmlns:a="http://schemas.openxmlformats.org/drawingml/2006/main">
              <a:ext uri="{FF2B5EF4-FFF2-40B4-BE49-F238E27FC236}">
                <a16:creationId xmlns:a16="http://schemas.microsoft.com/office/drawing/2014/main" id="{C7349CC7-C193-4897-8BCC-4DB7959A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70397"/>
            <a:ext cx="111054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OO에스 공장 증축공사</a:t>
            </a:r>
          </a:p>
        </p:txBody>
      </p:sp>
      <p:sp>
        <p:nvSpPr>
          <p:cNvPr id="89" name="editable-text-62">
            <a:extLst xmlns:a="http://schemas.openxmlformats.org/drawingml/2006/main">
              <a:ext uri="{FF2B5EF4-FFF2-40B4-BE49-F238E27FC236}">
                <a16:creationId xmlns:a16="http://schemas.microsoft.com/office/drawing/2014/main" id="{46E3A6F5-C7F7-4D94-8843-F4D6C68F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0694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0" name="editable-text-63">
            <a:extLst xmlns:a="http://schemas.openxmlformats.org/drawingml/2006/main">
              <a:ext uri="{FF2B5EF4-FFF2-40B4-BE49-F238E27FC236}">
                <a16:creationId xmlns:a16="http://schemas.microsoft.com/office/drawing/2014/main" id="{45A423D9-4AF6-4038-8E69-85FEB7E9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0694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2025.08</a:t>
            </a:r>
          </a:p>
        </p:txBody>
      </p:sp>
      <p:sp>
        <p:nvSpPr>
          <p:cNvPr id="91" name="editable-text-64">
            <a:extLst xmlns:a="http://schemas.openxmlformats.org/drawingml/2006/main">
              <a:ext uri="{FF2B5EF4-FFF2-40B4-BE49-F238E27FC236}">
                <a16:creationId xmlns:a16="http://schemas.microsoft.com/office/drawing/2014/main" id="{942D8CE1-539D-435A-AA60-23EBBC7FB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094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2" name="editable-text-65">
            <a:extLst xmlns:a="http://schemas.openxmlformats.org/drawingml/2006/main">
              <a:ext uri="{FF2B5EF4-FFF2-40B4-BE49-F238E27FC236}">
                <a16:creationId xmlns:a16="http://schemas.microsoft.com/office/drawing/2014/main" id="{9A085972-CE2B-484E-8939-5A812288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387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28</a:t>
            </a:r>
          </a:p>
        </p:txBody>
      </p:sp>
      <p:sp>
        <p:nvSpPr>
          <p:cNvPr id="93" name="editable-text-66">
            <a:extLst xmlns:a="http://schemas.openxmlformats.org/drawingml/2006/main">
              <a:ext uri="{FF2B5EF4-FFF2-40B4-BE49-F238E27FC236}">
                <a16:creationId xmlns:a16="http://schemas.microsoft.com/office/drawing/2014/main" id="{5384E664-AE9F-4787-AA2A-3948F35E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362497"/>
            <a:ext cx="201947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OO전자 증평공장 가스설비 서포트 도장공사</a:t>
            </a:r>
          </a:p>
        </p:txBody>
      </p:sp>
      <p:sp>
        <p:nvSpPr>
          <p:cNvPr id="94" name="editable-text-67">
            <a:extLst xmlns:a="http://schemas.openxmlformats.org/drawingml/2006/main">
              <a:ext uri="{FF2B5EF4-FFF2-40B4-BE49-F238E27FC236}">
                <a16:creationId xmlns:a16="http://schemas.microsoft.com/office/drawing/2014/main" id="{C4EA4E5B-F32B-41FF-B752-994E13AF6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361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5" name="editable-text-68">
            <a:extLst xmlns:a="http://schemas.openxmlformats.org/drawingml/2006/main">
              <a:ext uri="{FF2B5EF4-FFF2-40B4-BE49-F238E27FC236}">
                <a16:creationId xmlns:a16="http://schemas.microsoft.com/office/drawing/2014/main" id="{4D62F74D-40FE-4CDE-93E6-A2C090AC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361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2025.08</a:t>
            </a:r>
          </a:p>
        </p:txBody>
      </p:sp>
      <p:sp>
        <p:nvSpPr>
          <p:cNvPr id="96" name="editable-text-69">
            <a:extLst xmlns:a="http://schemas.openxmlformats.org/drawingml/2006/main">
              <a:ext uri="{FF2B5EF4-FFF2-40B4-BE49-F238E27FC236}">
                <a16:creationId xmlns:a16="http://schemas.microsoft.com/office/drawing/2014/main" id="{96EE6D18-9146-4B59-8F66-2EB50CDFE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386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7" name="editable-text-70">
            <a:extLst xmlns:a="http://schemas.openxmlformats.org/drawingml/2006/main">
              <a:ext uri="{FF2B5EF4-FFF2-40B4-BE49-F238E27FC236}">
                <a16:creationId xmlns:a16="http://schemas.microsoft.com/office/drawing/2014/main" id="{A0661B3F-1929-4B72-8232-C090B968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679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27</a:t>
            </a:r>
          </a:p>
        </p:txBody>
      </p:sp>
      <p:sp>
        <p:nvSpPr>
          <p:cNvPr id="98" name="editable-text-71">
            <a:extLst xmlns:a="http://schemas.openxmlformats.org/drawingml/2006/main">
              <a:ext uri="{FF2B5EF4-FFF2-40B4-BE49-F238E27FC236}">
                <a16:creationId xmlns:a16="http://schemas.microsoft.com/office/drawing/2014/main" id="{6578FACE-DA2D-4009-9B18-80400481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54597"/>
            <a:ext cx="155730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OOOOO 천안 공동주택 신축공사</a:t>
            </a:r>
          </a:p>
        </p:txBody>
      </p:sp>
      <p:sp>
        <p:nvSpPr>
          <p:cNvPr id="99" name="editable-text-72">
            <a:extLst xmlns:a="http://schemas.openxmlformats.org/drawingml/2006/main">
              <a:ext uri="{FF2B5EF4-FFF2-40B4-BE49-F238E27FC236}">
                <a16:creationId xmlns:a16="http://schemas.microsoft.com/office/drawing/2014/main" id="{4829EF57-E978-4B7E-96DA-E8487D06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6536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00" name="editable-text-73">
            <a:extLst xmlns:a="http://schemas.openxmlformats.org/drawingml/2006/main">
              <a:ext uri="{FF2B5EF4-FFF2-40B4-BE49-F238E27FC236}">
                <a16:creationId xmlns:a16="http://schemas.microsoft.com/office/drawing/2014/main" id="{8A1F3D2B-39DA-42D3-9ED0-494DEF49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6536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2025.08</a:t>
            </a:r>
          </a:p>
        </p:txBody>
      </p:sp>
      <p:sp>
        <p:nvSpPr>
          <p:cNvPr id="101" name="editable-text-74">
            <a:extLst xmlns:a="http://schemas.openxmlformats.org/drawingml/2006/main">
              <a:ext uri="{FF2B5EF4-FFF2-40B4-BE49-F238E27FC236}">
                <a16:creationId xmlns:a16="http://schemas.microsoft.com/office/drawing/2014/main" id="{D1E0E932-5CBA-44D1-B014-44142325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6790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2" name="editable-text-75">
            <a:extLst xmlns:a="http://schemas.openxmlformats.org/drawingml/2006/main">
              <a:ext uri="{FF2B5EF4-FFF2-40B4-BE49-F238E27FC236}">
                <a16:creationId xmlns:a16="http://schemas.microsoft.com/office/drawing/2014/main" id="{418D4758-6761-4F84-8EC4-BBFF78289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971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26</a:t>
            </a:r>
          </a:p>
        </p:txBody>
      </p:sp>
      <p:sp>
        <p:nvSpPr>
          <p:cNvPr id="103" name="editable-text-76">
            <a:extLst xmlns:a="http://schemas.openxmlformats.org/drawingml/2006/main">
              <a:ext uri="{FF2B5EF4-FFF2-40B4-BE49-F238E27FC236}">
                <a16:creationId xmlns:a16="http://schemas.microsoft.com/office/drawing/2014/main" id="{E4C50BF1-47A6-40D7-8A11-3D8785F1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466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연료전지 발전사업 건설공사</a:t>
            </a:r>
          </a:p>
        </p:txBody>
      </p:sp>
      <p:sp>
        <p:nvSpPr>
          <p:cNvPr id="104" name="editable-text-77">
            <a:extLst xmlns:a="http://schemas.openxmlformats.org/drawingml/2006/main">
              <a:ext uri="{FF2B5EF4-FFF2-40B4-BE49-F238E27FC236}">
                <a16:creationId xmlns:a16="http://schemas.microsoft.com/office/drawing/2014/main" id="{FF50560B-9349-4F67-A78E-676F34D7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9457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05" name="editable-text-78">
            <a:extLst xmlns:a="http://schemas.openxmlformats.org/drawingml/2006/main">
              <a:ext uri="{FF2B5EF4-FFF2-40B4-BE49-F238E27FC236}">
                <a16:creationId xmlns:a16="http://schemas.microsoft.com/office/drawing/2014/main" id="{567709BD-96C4-40DB-B11D-E38AFFCCA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9457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2025.08</a:t>
            </a:r>
          </a:p>
        </p:txBody>
      </p:sp>
      <p:sp>
        <p:nvSpPr>
          <p:cNvPr id="106" name="editable-text-79">
            <a:extLst xmlns:a="http://schemas.openxmlformats.org/drawingml/2006/main">
              <a:ext uri="{FF2B5EF4-FFF2-40B4-BE49-F238E27FC236}">
                <a16:creationId xmlns:a16="http://schemas.microsoft.com/office/drawing/2014/main" id="{7E4E2D83-DD78-4669-B4FE-ADB6A7404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9711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7" name="editable-text-80">
            <a:extLst xmlns:a="http://schemas.openxmlformats.org/drawingml/2006/main">
              <a:ext uri="{FF2B5EF4-FFF2-40B4-BE49-F238E27FC236}">
                <a16:creationId xmlns:a16="http://schemas.microsoft.com/office/drawing/2014/main" id="{5C931F4D-71D3-47CE-BD57-F4AFA4E5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263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25</a:t>
            </a:r>
          </a:p>
        </p:txBody>
      </p:sp>
      <p:sp>
        <p:nvSpPr>
          <p:cNvPr id="108" name="editable-text-81">
            <a:extLst xmlns:a="http://schemas.openxmlformats.org/drawingml/2006/main">
              <a:ext uri="{FF2B5EF4-FFF2-40B4-BE49-F238E27FC236}">
                <a16:creationId xmlns:a16="http://schemas.microsoft.com/office/drawing/2014/main" id="{04EC77BA-3AA9-4B72-A22E-5303F3BF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238797"/>
            <a:ext cx="1530853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홍성 구항농공단지 리모델링공사</a:t>
            </a:r>
          </a:p>
        </p:txBody>
      </p:sp>
      <p:sp>
        <p:nvSpPr>
          <p:cNvPr id="109" name="editable-text-82">
            <a:extLst xmlns:a="http://schemas.openxmlformats.org/drawingml/2006/main">
              <a:ext uri="{FF2B5EF4-FFF2-40B4-BE49-F238E27FC236}">
                <a16:creationId xmlns:a16="http://schemas.microsoft.com/office/drawing/2014/main" id="{8CD5A122-5FF3-4AC8-9BE0-3BD6A569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2378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10" name="editable-text-83">
            <a:extLst xmlns:a="http://schemas.openxmlformats.org/drawingml/2006/main">
              <a:ext uri="{FF2B5EF4-FFF2-40B4-BE49-F238E27FC236}">
                <a16:creationId xmlns:a16="http://schemas.microsoft.com/office/drawing/2014/main" id="{796E600B-1516-4DF8-8594-BAD895AE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2378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2025.07</a:t>
            </a:r>
          </a:p>
        </p:txBody>
      </p:sp>
      <p:sp>
        <p:nvSpPr>
          <p:cNvPr id="111" name="editable-text-84">
            <a:extLst xmlns:a="http://schemas.openxmlformats.org/drawingml/2006/main">
              <a:ext uri="{FF2B5EF4-FFF2-40B4-BE49-F238E27FC236}">
                <a16:creationId xmlns:a16="http://schemas.microsoft.com/office/drawing/2014/main" id="{C574E0E8-76FD-4704-9C00-1892BB1D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2632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2" name="editable-text-85">
            <a:extLst xmlns:a="http://schemas.openxmlformats.org/drawingml/2006/main">
              <a:ext uri="{FF2B5EF4-FFF2-40B4-BE49-F238E27FC236}">
                <a16:creationId xmlns:a16="http://schemas.microsoft.com/office/drawing/2014/main" id="{8854E8A6-E795-48EA-B576-5AFDB0FA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555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24</a:t>
            </a:r>
          </a:p>
        </p:txBody>
      </p:sp>
      <p:sp>
        <p:nvSpPr>
          <p:cNvPr id="113" name="editable-text-86">
            <a:extLst xmlns:a="http://schemas.openxmlformats.org/drawingml/2006/main">
              <a:ext uri="{FF2B5EF4-FFF2-40B4-BE49-F238E27FC236}">
                <a16:creationId xmlns:a16="http://schemas.microsoft.com/office/drawing/2014/main" id="{75484EE7-0979-4F5C-9A9E-81BBDE41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530897"/>
            <a:ext cx="164998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유방동 근린생활시설 신축공사</a:t>
            </a:r>
          </a:p>
        </p:txBody>
      </p:sp>
      <p:sp>
        <p:nvSpPr>
          <p:cNvPr id="114" name="editable-text-87">
            <a:extLst xmlns:a="http://schemas.openxmlformats.org/drawingml/2006/main">
              <a:ext uri="{FF2B5EF4-FFF2-40B4-BE49-F238E27FC236}">
                <a16:creationId xmlns:a16="http://schemas.microsoft.com/office/drawing/2014/main" id="{21D9A860-EBE9-415D-A5D4-DF528BF0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5299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15" name="editable-text-88">
            <a:extLst xmlns:a="http://schemas.openxmlformats.org/drawingml/2006/main">
              <a:ext uri="{FF2B5EF4-FFF2-40B4-BE49-F238E27FC236}">
                <a16:creationId xmlns:a16="http://schemas.microsoft.com/office/drawing/2014/main" id="{104F888C-002A-4331-8756-53655F0F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5299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2025.07</a:t>
            </a:r>
          </a:p>
        </p:txBody>
      </p:sp>
      <p:sp>
        <p:nvSpPr>
          <p:cNvPr id="116" name="editable-text-89">
            <a:extLst xmlns:a="http://schemas.openxmlformats.org/drawingml/2006/main">
              <a:ext uri="{FF2B5EF4-FFF2-40B4-BE49-F238E27FC236}">
                <a16:creationId xmlns:a16="http://schemas.microsoft.com/office/drawing/2014/main" id="{8020096A-F1B2-4F4B-9B29-E7D1EC98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555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7" name="editable-text-90">
            <a:extLst xmlns:a="http://schemas.openxmlformats.org/drawingml/2006/main">
              <a:ext uri="{FF2B5EF4-FFF2-40B4-BE49-F238E27FC236}">
                <a16:creationId xmlns:a16="http://schemas.microsoft.com/office/drawing/2014/main" id="{926B8FA7-06DD-4C85-8963-6F23E484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848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23</a:t>
            </a:r>
          </a:p>
        </p:txBody>
      </p:sp>
      <p:sp>
        <p:nvSpPr>
          <p:cNvPr id="118" name="editable-text-91">
            <a:extLst xmlns:a="http://schemas.openxmlformats.org/drawingml/2006/main">
              <a:ext uri="{FF2B5EF4-FFF2-40B4-BE49-F238E27FC236}">
                <a16:creationId xmlns:a16="http://schemas.microsoft.com/office/drawing/2014/main" id="{E4B9FDC6-215C-4259-82E0-F08BE3C9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822997"/>
            <a:ext cx="1864934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남사읍 북리 근린생활시설 신축공사</a:t>
            </a:r>
          </a:p>
        </p:txBody>
      </p:sp>
      <p:sp>
        <p:nvSpPr>
          <p:cNvPr id="119" name="editable-text-92">
            <a:extLst xmlns:a="http://schemas.openxmlformats.org/drawingml/2006/main">
              <a:ext uri="{FF2B5EF4-FFF2-40B4-BE49-F238E27FC236}">
                <a16:creationId xmlns:a16="http://schemas.microsoft.com/office/drawing/2014/main" id="{B0F39211-CDFD-47A1-AD79-7267E2DFD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8220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20" name="editable-text-93">
            <a:extLst xmlns:a="http://schemas.openxmlformats.org/drawingml/2006/main">
              <a:ext uri="{FF2B5EF4-FFF2-40B4-BE49-F238E27FC236}">
                <a16:creationId xmlns:a16="http://schemas.microsoft.com/office/drawing/2014/main" id="{6CB8C85F-A361-40EF-87FA-E84A42224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8220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2025.07</a:t>
            </a:r>
          </a:p>
        </p:txBody>
      </p:sp>
      <p:sp>
        <p:nvSpPr>
          <p:cNvPr id="121" name="editable-text-94">
            <a:extLst xmlns:a="http://schemas.openxmlformats.org/drawingml/2006/main">
              <a:ext uri="{FF2B5EF4-FFF2-40B4-BE49-F238E27FC236}">
                <a16:creationId xmlns:a16="http://schemas.microsoft.com/office/drawing/2014/main" id="{40034E73-9063-4B8E-93AB-D850AF7F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847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22" name="editable-text-95">
            <a:extLst xmlns:a="http://schemas.openxmlformats.org/drawingml/2006/main">
              <a:ext uri="{FF2B5EF4-FFF2-40B4-BE49-F238E27FC236}">
                <a16:creationId xmlns:a16="http://schemas.microsoft.com/office/drawing/2014/main" id="{1465C4B2-6F08-4169-B9C9-6BEFE456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140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22</a:t>
            </a:r>
          </a:p>
        </p:txBody>
      </p:sp>
      <p:sp>
        <p:nvSpPr>
          <p:cNvPr id="123" name="editable-text-96">
            <a:extLst xmlns:a="http://schemas.openxmlformats.org/drawingml/2006/main">
              <a:ext uri="{FF2B5EF4-FFF2-40B4-BE49-F238E27FC236}">
                <a16:creationId xmlns:a16="http://schemas.microsoft.com/office/drawing/2014/main" id="{7BFA171F-53BE-42E5-99AF-0827E3D0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1150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광주 수소생산기지 구축공사</a:t>
            </a:r>
          </a:p>
        </p:txBody>
      </p:sp>
      <p:sp>
        <p:nvSpPr>
          <p:cNvPr id="124" name="editable-text-97">
            <a:extLst xmlns:a="http://schemas.openxmlformats.org/drawingml/2006/main">
              <a:ext uri="{FF2B5EF4-FFF2-40B4-BE49-F238E27FC236}">
                <a16:creationId xmlns:a16="http://schemas.microsoft.com/office/drawing/2014/main" id="{8C2BEB0F-C012-49D0-8011-03627B3C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1141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25" name="editable-text-98">
            <a:extLst xmlns:a="http://schemas.openxmlformats.org/drawingml/2006/main">
              <a:ext uri="{FF2B5EF4-FFF2-40B4-BE49-F238E27FC236}">
                <a16:creationId xmlns:a16="http://schemas.microsoft.com/office/drawing/2014/main" id="{18A3D2CD-5110-48CA-A18D-54579415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1141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126" name="editable-text-99">
            <a:extLst xmlns:a="http://schemas.openxmlformats.org/drawingml/2006/main">
              <a:ext uri="{FF2B5EF4-FFF2-40B4-BE49-F238E27FC236}">
                <a16:creationId xmlns:a16="http://schemas.microsoft.com/office/drawing/2014/main" id="{AFACDDF9-3583-493E-8EC1-8A43030A6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1395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27" name="editable-text-100">
            <a:extLst xmlns:a="http://schemas.openxmlformats.org/drawingml/2006/main">
              <a:ext uri="{FF2B5EF4-FFF2-40B4-BE49-F238E27FC236}">
                <a16:creationId xmlns:a16="http://schemas.microsoft.com/office/drawing/2014/main" id="{F286B254-8D60-40BF-B4D0-29FD04DE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4322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21</a:t>
            </a:r>
          </a:p>
        </p:txBody>
      </p:sp>
      <p:sp>
        <p:nvSpPr>
          <p:cNvPr id="128" name="editable-text-101">
            <a:extLst xmlns:a="http://schemas.openxmlformats.org/drawingml/2006/main">
              <a:ext uri="{FF2B5EF4-FFF2-40B4-BE49-F238E27FC236}">
                <a16:creationId xmlns:a16="http://schemas.microsoft.com/office/drawing/2014/main" id="{D5ACEB97-AA64-4B37-816D-97894329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407197"/>
            <a:ext cx="932673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진천공장 증축공사</a:t>
            </a:r>
          </a:p>
        </p:txBody>
      </p:sp>
      <p:sp>
        <p:nvSpPr>
          <p:cNvPr id="129" name="editable-text-102">
            <a:extLst xmlns:a="http://schemas.openxmlformats.org/drawingml/2006/main">
              <a:ext uri="{FF2B5EF4-FFF2-40B4-BE49-F238E27FC236}">
                <a16:creationId xmlns:a16="http://schemas.microsoft.com/office/drawing/2014/main" id="{BA1A75A5-1086-4341-9519-F8D68A4E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4062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30" name="editable-text-103">
            <a:extLst xmlns:a="http://schemas.openxmlformats.org/drawingml/2006/main">
              <a:ext uri="{FF2B5EF4-FFF2-40B4-BE49-F238E27FC236}">
                <a16:creationId xmlns:a16="http://schemas.microsoft.com/office/drawing/2014/main" id="{12D43F5D-CBBC-4ACE-8208-5E2A11A31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4062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131" name="editable-text-104">
            <a:extLst xmlns:a="http://schemas.openxmlformats.org/drawingml/2006/main">
              <a:ext uri="{FF2B5EF4-FFF2-40B4-BE49-F238E27FC236}">
                <a16:creationId xmlns:a16="http://schemas.microsoft.com/office/drawing/2014/main" id="{94225E17-7C18-4F5C-80AB-3704047C1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431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32" name="editable-text-105">
            <a:extLst xmlns:a="http://schemas.openxmlformats.org/drawingml/2006/main">
              <a:ext uri="{FF2B5EF4-FFF2-40B4-BE49-F238E27FC236}">
                <a16:creationId xmlns:a16="http://schemas.microsoft.com/office/drawing/2014/main" id="{40C6683B-31CC-4A85-A061-9EF21FDE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87243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20</a:t>
            </a:r>
          </a:p>
        </p:txBody>
      </p:sp>
      <p:sp>
        <p:nvSpPr>
          <p:cNvPr id="133" name="editable-text-106">
            <a:extLst xmlns:a="http://schemas.openxmlformats.org/drawingml/2006/main">
              <a:ext uri="{FF2B5EF4-FFF2-40B4-BE49-F238E27FC236}">
                <a16:creationId xmlns:a16="http://schemas.microsoft.com/office/drawing/2014/main" id="{077EF0E3-3874-44EE-BFB4-9E689CFC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699297"/>
            <a:ext cx="1028482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엘레베이터 증축공사</a:t>
            </a:r>
          </a:p>
        </p:txBody>
      </p:sp>
      <p:sp>
        <p:nvSpPr>
          <p:cNvPr id="134" name="editable-text-107">
            <a:extLst xmlns:a="http://schemas.openxmlformats.org/drawingml/2006/main">
              <a:ext uri="{FF2B5EF4-FFF2-40B4-BE49-F238E27FC236}">
                <a16:creationId xmlns:a16="http://schemas.microsoft.com/office/drawing/2014/main" id="{BAF41B9C-A104-4698-81F8-9B0D4140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6983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35" name="editable-text-108">
            <a:extLst xmlns:a="http://schemas.openxmlformats.org/drawingml/2006/main">
              <a:ext uri="{FF2B5EF4-FFF2-40B4-BE49-F238E27FC236}">
                <a16:creationId xmlns:a16="http://schemas.microsoft.com/office/drawing/2014/main" id="{A753277E-25B2-40F4-8F72-72FDB342C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6983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136" name="editable-text-109">
            <a:extLst xmlns:a="http://schemas.openxmlformats.org/drawingml/2006/main">
              <a:ext uri="{FF2B5EF4-FFF2-40B4-BE49-F238E27FC236}">
                <a16:creationId xmlns:a16="http://schemas.microsoft.com/office/drawing/2014/main" id="{8BE631DD-2ED1-448C-AE3B-7328A401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87237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37" name="editable-text-110">
            <a:extLst xmlns:a="http://schemas.openxmlformats.org/drawingml/2006/main">
              <a:ext uri="{FF2B5EF4-FFF2-40B4-BE49-F238E27FC236}">
                <a16:creationId xmlns:a16="http://schemas.microsoft.com/office/drawing/2014/main" id="{57B0B6BA-DB2F-4485-83C2-290C5C26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9016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19</a:t>
            </a:r>
          </a:p>
        </p:txBody>
      </p:sp>
      <p:sp>
        <p:nvSpPr>
          <p:cNvPr id="138" name="editable-text-111">
            <a:extLst xmlns:a="http://schemas.openxmlformats.org/drawingml/2006/main">
              <a:ext uri="{FF2B5EF4-FFF2-40B4-BE49-F238E27FC236}">
                <a16:creationId xmlns:a16="http://schemas.microsoft.com/office/drawing/2014/main" id="{DBA138CA-D4A7-4198-BE7D-3620C108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991397"/>
            <a:ext cx="122009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공공도서관 내진보강공사</a:t>
            </a:r>
          </a:p>
        </p:txBody>
      </p:sp>
      <p:sp>
        <p:nvSpPr>
          <p:cNvPr id="139" name="editable-text-112">
            <a:extLst xmlns:a="http://schemas.openxmlformats.org/drawingml/2006/main">
              <a:ext uri="{FF2B5EF4-FFF2-40B4-BE49-F238E27FC236}">
                <a16:creationId xmlns:a16="http://schemas.microsoft.com/office/drawing/2014/main" id="{DA469BED-5F9D-4A51-A308-568E2C12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89904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40" name="editable-text-113">
            <a:extLst xmlns:a="http://schemas.openxmlformats.org/drawingml/2006/main">
              <a:ext uri="{FF2B5EF4-FFF2-40B4-BE49-F238E27FC236}">
                <a16:creationId xmlns:a16="http://schemas.microsoft.com/office/drawing/2014/main" id="{1D16F095-CC9C-4B52-B464-BC0B474DE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8990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141" name="editable-text-114">
            <a:extLst xmlns:a="http://schemas.openxmlformats.org/drawingml/2006/main">
              <a:ext uri="{FF2B5EF4-FFF2-40B4-BE49-F238E27FC236}">
                <a16:creationId xmlns:a16="http://schemas.microsoft.com/office/drawing/2014/main" id="{47BDAF94-DE27-4DB5-889B-8B4C8A4B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9015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42" name="editable-text-115">
            <a:extLst xmlns:a="http://schemas.openxmlformats.org/drawingml/2006/main">
              <a:ext uri="{FF2B5EF4-FFF2-40B4-BE49-F238E27FC236}">
                <a16:creationId xmlns:a16="http://schemas.microsoft.com/office/drawing/2014/main" id="{86A6080F-AA05-4D0F-BEB0-F74EE518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9308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18</a:t>
            </a:r>
          </a:p>
        </p:txBody>
      </p:sp>
      <p:sp>
        <p:nvSpPr>
          <p:cNvPr id="143" name="editable-text-116">
            <a:extLst xmlns:a="http://schemas.openxmlformats.org/drawingml/2006/main">
              <a:ext uri="{FF2B5EF4-FFF2-40B4-BE49-F238E27FC236}">
                <a16:creationId xmlns:a16="http://schemas.microsoft.com/office/drawing/2014/main" id="{9D4F4107-19B9-4BBD-989D-F30776D1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283497"/>
            <a:ext cx="95600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평택 공장 증축공사</a:t>
            </a:r>
          </a:p>
        </p:txBody>
      </p:sp>
      <p:sp>
        <p:nvSpPr>
          <p:cNvPr id="144" name="editable-text-117">
            <a:extLst xmlns:a="http://schemas.openxmlformats.org/drawingml/2006/main">
              <a:ext uri="{FF2B5EF4-FFF2-40B4-BE49-F238E27FC236}">
                <a16:creationId xmlns:a16="http://schemas.microsoft.com/office/drawing/2014/main" id="{AC43D3FC-396F-4FA9-AEBC-997A3239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92825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145" name="editable-text-118">
            <a:extLst xmlns:a="http://schemas.openxmlformats.org/drawingml/2006/main">
              <a:ext uri="{FF2B5EF4-FFF2-40B4-BE49-F238E27FC236}">
                <a16:creationId xmlns:a16="http://schemas.microsoft.com/office/drawing/2014/main" id="{695C2997-10CA-4D1D-A5BD-A1A8FBD4F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92825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146" name="editable-text-119">
            <a:extLst xmlns:a="http://schemas.openxmlformats.org/drawingml/2006/main">
              <a:ext uri="{FF2B5EF4-FFF2-40B4-BE49-F238E27FC236}">
                <a16:creationId xmlns:a16="http://schemas.microsoft.com/office/drawing/2014/main" id="{5590ADF7-937E-45D0-9960-9CFD993C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9307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47" name="editable-text-120">
            <a:extLst xmlns:a="http://schemas.openxmlformats.org/drawingml/2006/main">
              <a:ext uri="{FF2B5EF4-FFF2-40B4-BE49-F238E27FC236}">
                <a16:creationId xmlns:a16="http://schemas.microsoft.com/office/drawing/2014/main" id="{6E549B82-87F7-4E43-A8F1-2362B094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78416"/>
            <a:ext cx="201636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실적 전체 83건 / 완료 74건 / 진행중 2건</a:t>
            </a:r>
          </a:p>
        </p:txBody>
      </p:sp>
    </p:spTree>
    <p:extLst>
      <p:ext uri="{BB962C8B-B14F-4D97-AF65-F5344CB8AC3E}">
        <p14:creationId xmlns:p14="http://schemas.microsoft.com/office/powerpoint/2010/main" val="5597852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8" name="surface-0">
            <a:extLst xmlns:a="http://schemas.openxmlformats.org/drawingml/2006/main">
              <a:ext uri="{FF2B5EF4-FFF2-40B4-BE49-F238E27FC236}">
                <a16:creationId xmlns:a16="http://schemas.microsoft.com/office/drawing/2014/main" id="{6E7A90BF-BD90-4FE5-9506-16637FEC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968319FE-53A8-4E75-B5BC-4CD7AC5B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994900"/>
            <a:ext cx="6540500" cy="1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2EA"/>
          </a:solidFill>
          <a:ln xmlns:a="http://schemas.openxmlformats.org/drawingml/2006/main" w="0">
            <a:noFill/>
          </a:ln>
        </p:spPr>
      </p:sp>
      <p:sp>
        <p:nvSpPr>
          <p:cNvPr id="3" name="surface-2">
            <a:extLst xmlns:a="http://schemas.openxmlformats.org/drawingml/2006/main">
              <a:ext uri="{FF2B5EF4-FFF2-40B4-BE49-F238E27FC236}">
                <a16:creationId xmlns:a16="http://schemas.microsoft.com/office/drawing/2014/main" id="{D8EFA6B7-6A80-4DBD-A07E-5243F14F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654300"/>
            <a:ext cx="6540500" cy="43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4" name="surface-3">
            <a:extLst xmlns:a="http://schemas.openxmlformats.org/drawingml/2006/main">
              <a:ext uri="{FF2B5EF4-FFF2-40B4-BE49-F238E27FC236}">
                <a16:creationId xmlns:a16="http://schemas.microsoft.com/office/drawing/2014/main" id="{884EBAAD-AD0E-448E-A36A-4767CED2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086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5" name="surface-4">
            <a:extLst xmlns:a="http://schemas.openxmlformats.org/drawingml/2006/main">
              <a:ext uri="{FF2B5EF4-FFF2-40B4-BE49-F238E27FC236}">
                <a16:creationId xmlns:a16="http://schemas.microsoft.com/office/drawing/2014/main" id="{B94B715D-18B2-4659-B43B-D78CFF0B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378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surface-5">
            <a:extLst xmlns:a="http://schemas.openxmlformats.org/drawingml/2006/main">
              <a:ext uri="{FF2B5EF4-FFF2-40B4-BE49-F238E27FC236}">
                <a16:creationId xmlns:a16="http://schemas.microsoft.com/office/drawing/2014/main" id="{7170937C-9D8E-479F-98FD-95D30E61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670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7" name="surface-6">
            <a:extLst xmlns:a="http://schemas.openxmlformats.org/drawingml/2006/main">
              <a:ext uri="{FF2B5EF4-FFF2-40B4-BE49-F238E27FC236}">
                <a16:creationId xmlns:a16="http://schemas.microsoft.com/office/drawing/2014/main" id="{6604E760-854D-4A4F-97F0-A4B9DF07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62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surface-7">
            <a:extLst xmlns:a="http://schemas.openxmlformats.org/drawingml/2006/main">
              <a:ext uri="{FF2B5EF4-FFF2-40B4-BE49-F238E27FC236}">
                <a16:creationId xmlns:a16="http://schemas.microsoft.com/office/drawing/2014/main" id="{8B0BFE38-88A1-4A6F-8823-198EAC8E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254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9" name="surface-8">
            <a:extLst xmlns:a="http://schemas.openxmlformats.org/drawingml/2006/main">
              <a:ext uri="{FF2B5EF4-FFF2-40B4-BE49-F238E27FC236}">
                <a16:creationId xmlns:a16="http://schemas.microsoft.com/office/drawing/2014/main" id="{156C2E50-4A5B-4228-8594-B8EB0BE0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546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surface-9">
            <a:extLst xmlns:a="http://schemas.openxmlformats.org/drawingml/2006/main">
              <a:ext uri="{FF2B5EF4-FFF2-40B4-BE49-F238E27FC236}">
                <a16:creationId xmlns:a16="http://schemas.microsoft.com/office/drawing/2014/main" id="{B3508B2E-D95F-4027-89C8-E8C0A44D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838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1" name="surface-10">
            <a:extLst xmlns:a="http://schemas.openxmlformats.org/drawingml/2006/main">
              <a:ext uri="{FF2B5EF4-FFF2-40B4-BE49-F238E27FC236}">
                <a16:creationId xmlns:a16="http://schemas.microsoft.com/office/drawing/2014/main" id="{1B56A3BD-21A0-4F24-BD0B-7229EF6E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1308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surface-11">
            <a:extLst xmlns:a="http://schemas.openxmlformats.org/drawingml/2006/main">
              <a:ext uri="{FF2B5EF4-FFF2-40B4-BE49-F238E27FC236}">
                <a16:creationId xmlns:a16="http://schemas.microsoft.com/office/drawing/2014/main" id="{D26CF483-B830-43EC-9F5D-CEFF60A9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4229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3" name="surface-12">
            <a:extLst xmlns:a="http://schemas.openxmlformats.org/drawingml/2006/main">
              <a:ext uri="{FF2B5EF4-FFF2-40B4-BE49-F238E27FC236}">
                <a16:creationId xmlns:a16="http://schemas.microsoft.com/office/drawing/2014/main" id="{02F94156-4E02-4229-B11B-8A402892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7150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surface-13">
            <a:extLst xmlns:a="http://schemas.openxmlformats.org/drawingml/2006/main">
              <a:ext uri="{FF2B5EF4-FFF2-40B4-BE49-F238E27FC236}">
                <a16:creationId xmlns:a16="http://schemas.microsoft.com/office/drawing/2014/main" id="{610E1598-F04F-4C51-A5F2-6C64B2493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0071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5" name="surface-14">
            <a:extLst xmlns:a="http://schemas.openxmlformats.org/drawingml/2006/main">
              <a:ext uri="{FF2B5EF4-FFF2-40B4-BE49-F238E27FC236}">
                <a16:creationId xmlns:a16="http://schemas.microsoft.com/office/drawing/2014/main" id="{332F6131-6849-488F-AC33-CFC7DF89D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992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surface-15">
            <a:extLst xmlns:a="http://schemas.openxmlformats.org/drawingml/2006/main">
              <a:ext uri="{FF2B5EF4-FFF2-40B4-BE49-F238E27FC236}">
                <a16:creationId xmlns:a16="http://schemas.microsoft.com/office/drawing/2014/main" id="{5E6414A9-53DD-4AF8-8F07-06C1FFA6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5913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7" name="surface-16">
            <a:extLst xmlns:a="http://schemas.openxmlformats.org/drawingml/2006/main">
              <a:ext uri="{FF2B5EF4-FFF2-40B4-BE49-F238E27FC236}">
                <a16:creationId xmlns:a16="http://schemas.microsoft.com/office/drawing/2014/main" id="{B478F3F8-E7F9-4CFD-9EB7-4F404015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8834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surface-17">
            <a:extLst xmlns:a="http://schemas.openxmlformats.org/drawingml/2006/main">
              <a:ext uri="{FF2B5EF4-FFF2-40B4-BE49-F238E27FC236}">
                <a16:creationId xmlns:a16="http://schemas.microsoft.com/office/drawing/2014/main" id="{994ADD24-EBF7-4622-AC94-87656D526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755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sp>
        <p:nvSpPr>
          <p:cNvPr id="19" name="surface-18">
            <a:extLst xmlns:a="http://schemas.openxmlformats.org/drawingml/2006/main">
              <a:ext uri="{FF2B5EF4-FFF2-40B4-BE49-F238E27FC236}">
                <a16:creationId xmlns:a16="http://schemas.microsoft.com/office/drawing/2014/main" id="{20325DC2-768F-4046-91F5-C075BFD6E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676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0" name="surface-19">
            <a:extLst xmlns:a="http://schemas.openxmlformats.org/drawingml/2006/main">
              <a:ext uri="{FF2B5EF4-FFF2-40B4-BE49-F238E27FC236}">
                <a16:creationId xmlns:a16="http://schemas.microsoft.com/office/drawing/2014/main" id="{6365A572-1041-46F1-9EA5-BE93A873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759700"/>
            <a:ext cx="6540500" cy="29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5F8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C4046F-4C9E-4900-8FC2-563A6AFE9F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2dc3073ccd4ae9"/>
          <a:stretch xmlns:a="http://schemas.openxmlformats.org/drawingml/2006/main"/>
        </p:blipFill>
        <p:spPr>
          <a:xfrm xmlns:a="http://schemas.openxmlformats.org/drawingml/2006/main">
            <a:off x="508000" y="317501"/>
            <a:ext cx="1778000" cy="461466"/>
          </a:xfrm>
          <a:prstGeom xmlns:a="http://schemas.openxmlformats.org/drawingml/2006/main" prst="rect">
            <a:avLst/>
          </a:prstGeom>
        </p:spPr>
      </p:pic>
      <p:sp>
        <p:nvSpPr>
          <p:cNvPr id="22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756F605F-95F7-42C6-A11F-9A0DA346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207516"/>
            <a:ext cx="2083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07 / CONSTRUCTION PERFORMANCE</a:t>
            </a:r>
          </a:p>
        </p:txBody>
      </p:sp>
      <p:sp>
        <p:nvSpPr>
          <p:cNvPr id="23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22632DD1-8C9C-4A9A-8224-9778A1765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490472"/>
            <a:ext cx="303817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15365D"/>
                </a:solidFill>
                <a:latin typeface="Noto Sans KR"/>
                <a:ea typeface="Noto Sans KR"/>
                <a:cs typeface="Noto Sans KR"/>
              </a:rPr>
              <a:t>공사 시공실적  4 / 4</a:t>
            </a:r>
          </a:p>
        </p:txBody>
      </p:sp>
      <p:sp>
        <p:nvSpPr>
          <p:cNvPr id="24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97130697-CD1A-4EF1-8CAC-650A6A51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061464"/>
            <a:ext cx="348002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홈페이지 최신 등록순 | 2026.10.12 기준 | 공사금액 비공개</a:t>
            </a:r>
          </a:p>
        </p:txBody>
      </p:sp>
      <p:sp>
        <p:nvSpPr>
          <p:cNvPr id="25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59E9F4BD-F2E4-499C-9704-E2A40270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222992"/>
            <a:ext cx="1505534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주식회사 원이앤씨  |  oneenc.kr</a:t>
            </a:r>
          </a:p>
        </p:txBody>
      </p:sp>
      <p:sp>
        <p:nvSpPr>
          <p:cNvPr id="26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DFD9368E-B7C8-4FE8-B427-21E227E2A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0222992"/>
            <a:ext cx="45377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11 / 12</a:t>
            </a:r>
          </a:p>
        </p:txBody>
      </p:sp>
      <p:sp>
        <p:nvSpPr>
          <p:cNvPr id="27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16035959-6D5D-465E-9246-BA0D03B54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2795016"/>
            <a:ext cx="29478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No</a:t>
            </a:r>
          </a:p>
        </p:txBody>
      </p:sp>
      <p:sp>
        <p:nvSpPr>
          <p:cNvPr id="28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BED857D9-349E-45BA-BF90-A5E6DAF0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공사명</a:t>
            </a:r>
          </a:p>
        </p:txBody>
      </p:sp>
      <p:sp>
        <p:nvSpPr>
          <p:cNvPr id="29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199CFFF2-2DCE-4E9F-844F-4A5F3656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2795016"/>
            <a:ext cx="458343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발주처</a:t>
            </a:r>
          </a:p>
        </p:txBody>
      </p:sp>
      <p:sp>
        <p:nvSpPr>
          <p:cNvPr id="30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40D7CE3A-DCF7-46AE-9154-0027D780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795016"/>
            <a:ext cx="563499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공사기간</a:t>
            </a:r>
          </a:p>
        </p:txBody>
      </p:sp>
      <p:sp>
        <p:nvSpPr>
          <p:cNvPr id="31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CA7B087A-3C4E-4D16-BC6E-419C3826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2795016"/>
            <a:ext cx="353188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상태</a:t>
            </a:r>
          </a:p>
        </p:txBody>
      </p:sp>
      <p:sp>
        <p:nvSpPr>
          <p:cNvPr id="32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79B90AD4-C7D9-4A09-8DA8-6D1A9BE4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1744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17</a:t>
            </a:r>
          </a:p>
        </p:txBody>
      </p:sp>
      <p:sp>
        <p:nvSpPr>
          <p:cNvPr id="33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FA7C8ED3-5C77-4966-855E-9C5F4E11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49397"/>
            <a:ext cx="147336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OOOOOO 1공장 B동 증축공사</a:t>
            </a:r>
          </a:p>
        </p:txBody>
      </p:sp>
      <p:sp>
        <p:nvSpPr>
          <p:cNvPr id="34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B92AC7C5-9C5D-40D6-8EE6-8DF31D5E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1484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35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E51169D6-4BBA-4A28-A6CB-1D257B83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1484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36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D26911CB-0F7E-48F6-9B51-111D1998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173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37" name="editable-text-15">
            <a:extLst xmlns:a="http://schemas.openxmlformats.org/drawingml/2006/main">
              <a:ext uri="{FF2B5EF4-FFF2-40B4-BE49-F238E27FC236}">
                <a16:creationId xmlns:a16="http://schemas.microsoft.com/office/drawing/2014/main" id="{2C57D406-6275-4186-B84B-4C477EB6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4665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16</a:t>
            </a:r>
          </a:p>
        </p:txBody>
      </p:sp>
      <p:sp>
        <p:nvSpPr>
          <p:cNvPr id="38" name="editable-text-16">
            <a:extLst xmlns:a="http://schemas.openxmlformats.org/drawingml/2006/main">
              <a:ext uri="{FF2B5EF4-FFF2-40B4-BE49-F238E27FC236}">
                <a16:creationId xmlns:a16="http://schemas.microsoft.com/office/drawing/2014/main" id="{046668D9-48CB-45BE-9ECA-41A43BE2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441497"/>
            <a:ext cx="155418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아산 일반산업단지 공장 신축공사</a:t>
            </a:r>
          </a:p>
        </p:txBody>
      </p:sp>
      <p:sp>
        <p:nvSpPr>
          <p:cNvPr id="39" name="editable-text-17">
            <a:extLst xmlns:a="http://schemas.openxmlformats.org/drawingml/2006/main">
              <a:ext uri="{FF2B5EF4-FFF2-40B4-BE49-F238E27FC236}">
                <a16:creationId xmlns:a16="http://schemas.microsoft.com/office/drawing/2014/main" id="{96446552-9DDD-48AC-856C-C6BEBDA40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440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40" name="editable-text-18">
            <a:extLst xmlns:a="http://schemas.openxmlformats.org/drawingml/2006/main">
              <a:ext uri="{FF2B5EF4-FFF2-40B4-BE49-F238E27FC236}">
                <a16:creationId xmlns:a16="http://schemas.microsoft.com/office/drawing/2014/main" id="{F74A0B47-6971-4825-8B91-42DEB0E7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440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41" name="editable-text-19">
            <a:extLst xmlns:a="http://schemas.openxmlformats.org/drawingml/2006/main">
              <a:ext uri="{FF2B5EF4-FFF2-40B4-BE49-F238E27FC236}">
                <a16:creationId xmlns:a16="http://schemas.microsoft.com/office/drawing/2014/main" id="{DA9986C7-9C32-4FD2-8620-4F1EAC82E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465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42" name="editable-text-20">
            <a:extLst xmlns:a="http://schemas.openxmlformats.org/drawingml/2006/main">
              <a:ext uri="{FF2B5EF4-FFF2-40B4-BE49-F238E27FC236}">
                <a16:creationId xmlns:a16="http://schemas.microsoft.com/office/drawing/2014/main" id="{C63C8C6C-7826-44E8-8971-18DD39497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37586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15</a:t>
            </a:r>
          </a:p>
        </p:txBody>
      </p:sp>
      <p:sp>
        <p:nvSpPr>
          <p:cNvPr id="43" name="editable-text-21">
            <a:extLst xmlns:a="http://schemas.openxmlformats.org/drawingml/2006/main">
              <a:ext uri="{FF2B5EF4-FFF2-40B4-BE49-F238E27FC236}">
                <a16:creationId xmlns:a16="http://schemas.microsoft.com/office/drawing/2014/main" id="{F5DDB114-9479-4561-ADAF-58786CA2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733597"/>
            <a:ext cx="1030981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C.H.C 공장 신축공사</a:t>
            </a:r>
          </a:p>
        </p:txBody>
      </p:sp>
      <p:sp>
        <p:nvSpPr>
          <p:cNvPr id="44" name="editable-text-22">
            <a:extLst xmlns:a="http://schemas.openxmlformats.org/drawingml/2006/main">
              <a:ext uri="{FF2B5EF4-FFF2-40B4-BE49-F238E27FC236}">
                <a16:creationId xmlns:a16="http://schemas.microsoft.com/office/drawing/2014/main" id="{C2D4058D-A6CD-49B1-A67D-89BE9B09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7326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45" name="editable-text-23">
            <a:extLst xmlns:a="http://schemas.openxmlformats.org/drawingml/2006/main">
              <a:ext uri="{FF2B5EF4-FFF2-40B4-BE49-F238E27FC236}">
                <a16:creationId xmlns:a16="http://schemas.microsoft.com/office/drawing/2014/main" id="{D5E515C5-6043-4624-BECE-A069FD7A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7326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46" name="editable-text-24">
            <a:extLst xmlns:a="http://schemas.openxmlformats.org/drawingml/2006/main">
              <a:ext uri="{FF2B5EF4-FFF2-40B4-BE49-F238E27FC236}">
                <a16:creationId xmlns:a16="http://schemas.microsoft.com/office/drawing/2014/main" id="{33AEC7DC-0519-48BE-AA9F-5E17ECC9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37580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47" name="editable-text-25">
            <a:extLst xmlns:a="http://schemas.openxmlformats.org/drawingml/2006/main">
              <a:ext uri="{FF2B5EF4-FFF2-40B4-BE49-F238E27FC236}">
                <a16:creationId xmlns:a16="http://schemas.microsoft.com/office/drawing/2014/main" id="{A9865D44-025C-4449-AF79-96B998C5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0507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14</a:t>
            </a:r>
          </a:p>
        </p:txBody>
      </p:sp>
      <p:sp>
        <p:nvSpPr>
          <p:cNvPr id="48" name="editable-text-26">
            <a:extLst xmlns:a="http://schemas.openxmlformats.org/drawingml/2006/main">
              <a:ext uri="{FF2B5EF4-FFF2-40B4-BE49-F238E27FC236}">
                <a16:creationId xmlns:a16="http://schemas.microsoft.com/office/drawing/2014/main" id="{47ACA4F6-1BA8-4FE9-A434-4605E91D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25697"/>
            <a:ext cx="167165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OOOO 완주공장 기숙사동 도장공사</a:t>
            </a:r>
          </a:p>
        </p:txBody>
      </p:sp>
      <p:sp>
        <p:nvSpPr>
          <p:cNvPr id="49" name="editable-text-27">
            <a:extLst xmlns:a="http://schemas.openxmlformats.org/drawingml/2006/main">
              <a:ext uri="{FF2B5EF4-FFF2-40B4-BE49-F238E27FC236}">
                <a16:creationId xmlns:a16="http://schemas.microsoft.com/office/drawing/2014/main" id="{6425DB63-10E2-4469-890F-1A5B5256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0247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0" name="editable-text-28">
            <a:extLst xmlns:a="http://schemas.openxmlformats.org/drawingml/2006/main">
              <a:ext uri="{FF2B5EF4-FFF2-40B4-BE49-F238E27FC236}">
                <a16:creationId xmlns:a16="http://schemas.microsoft.com/office/drawing/2014/main" id="{6CF38FB8-71CB-4522-A749-256BC847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0247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51" name="editable-text-29">
            <a:extLst xmlns:a="http://schemas.openxmlformats.org/drawingml/2006/main">
              <a:ext uri="{FF2B5EF4-FFF2-40B4-BE49-F238E27FC236}">
                <a16:creationId xmlns:a16="http://schemas.microsoft.com/office/drawing/2014/main" id="{6209E07E-745B-4D5D-A885-CA3BDD64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0501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52" name="editable-text-30">
            <a:extLst xmlns:a="http://schemas.openxmlformats.org/drawingml/2006/main">
              <a:ext uri="{FF2B5EF4-FFF2-40B4-BE49-F238E27FC236}">
                <a16:creationId xmlns:a16="http://schemas.microsoft.com/office/drawing/2014/main" id="{0BFD639C-511E-4A23-A2E2-AD7C03FD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3428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13</a:t>
            </a:r>
          </a:p>
        </p:txBody>
      </p:sp>
      <p:sp>
        <p:nvSpPr>
          <p:cNvPr id="53" name="editable-text-31">
            <a:extLst xmlns:a="http://schemas.openxmlformats.org/drawingml/2006/main">
              <a:ext uri="{FF2B5EF4-FFF2-40B4-BE49-F238E27FC236}">
                <a16:creationId xmlns:a16="http://schemas.microsoft.com/office/drawing/2014/main" id="{648615CE-955D-4E36-BBB0-74CAE647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17797"/>
            <a:ext cx="105180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군부대 창고 신축공사</a:t>
            </a:r>
          </a:p>
        </p:txBody>
      </p:sp>
      <p:sp>
        <p:nvSpPr>
          <p:cNvPr id="54" name="editable-text-32">
            <a:extLst xmlns:a="http://schemas.openxmlformats.org/drawingml/2006/main">
              <a:ext uri="{FF2B5EF4-FFF2-40B4-BE49-F238E27FC236}">
                <a16:creationId xmlns:a16="http://schemas.microsoft.com/office/drawing/2014/main" id="{6BA1CF33-5E65-464A-8F96-D50FEAD9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3168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55" name="editable-text-33">
            <a:extLst xmlns:a="http://schemas.openxmlformats.org/drawingml/2006/main">
              <a:ext uri="{FF2B5EF4-FFF2-40B4-BE49-F238E27FC236}">
                <a16:creationId xmlns:a16="http://schemas.microsoft.com/office/drawing/2014/main" id="{0CBD828E-321E-4A14-BC96-C8E70272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3168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56" name="editable-text-34">
            <a:extLst xmlns:a="http://schemas.openxmlformats.org/drawingml/2006/main">
              <a:ext uri="{FF2B5EF4-FFF2-40B4-BE49-F238E27FC236}">
                <a16:creationId xmlns:a16="http://schemas.microsoft.com/office/drawing/2014/main" id="{8D4C3C0E-B1EE-4A15-883B-4B04CE195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3422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57" name="editable-text-35">
            <a:extLst xmlns:a="http://schemas.openxmlformats.org/drawingml/2006/main">
              <a:ext uri="{FF2B5EF4-FFF2-40B4-BE49-F238E27FC236}">
                <a16:creationId xmlns:a16="http://schemas.microsoft.com/office/drawing/2014/main" id="{C6CA788D-3420-4704-9EC0-12B207E9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6349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12</a:t>
            </a:r>
          </a:p>
        </p:txBody>
      </p:sp>
      <p:sp>
        <p:nvSpPr>
          <p:cNvPr id="58" name="editable-text-36">
            <a:extLst xmlns:a="http://schemas.openxmlformats.org/drawingml/2006/main">
              <a:ext uri="{FF2B5EF4-FFF2-40B4-BE49-F238E27FC236}">
                <a16:creationId xmlns:a16="http://schemas.microsoft.com/office/drawing/2014/main" id="{7A3C3E6E-312B-4458-AF9D-812ADFD8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09897"/>
            <a:ext cx="1134913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CPM3 습식동 신축공사</a:t>
            </a:r>
          </a:p>
        </p:txBody>
      </p:sp>
      <p:sp>
        <p:nvSpPr>
          <p:cNvPr id="59" name="editable-text-37">
            <a:extLst xmlns:a="http://schemas.openxmlformats.org/drawingml/2006/main">
              <a:ext uri="{FF2B5EF4-FFF2-40B4-BE49-F238E27FC236}">
                <a16:creationId xmlns:a16="http://schemas.microsoft.com/office/drawing/2014/main" id="{ACF0DFFB-C622-4EF9-9514-5F57BDCD7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6089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0" name="editable-text-38">
            <a:extLst xmlns:a="http://schemas.openxmlformats.org/drawingml/2006/main">
              <a:ext uri="{FF2B5EF4-FFF2-40B4-BE49-F238E27FC236}">
                <a16:creationId xmlns:a16="http://schemas.microsoft.com/office/drawing/2014/main" id="{82C774B3-625F-40BD-9A95-DB255E04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6089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2025.06</a:t>
            </a:r>
          </a:p>
        </p:txBody>
      </p:sp>
      <p:sp>
        <p:nvSpPr>
          <p:cNvPr id="61" name="editable-text-39">
            <a:extLst xmlns:a="http://schemas.openxmlformats.org/drawingml/2006/main">
              <a:ext uri="{FF2B5EF4-FFF2-40B4-BE49-F238E27FC236}">
                <a16:creationId xmlns:a16="http://schemas.microsoft.com/office/drawing/2014/main" id="{63275093-0241-438B-AF33-7F92A912A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634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2" name="editable-text-40">
            <a:extLst xmlns:a="http://schemas.openxmlformats.org/drawingml/2006/main">
              <a:ext uri="{FF2B5EF4-FFF2-40B4-BE49-F238E27FC236}">
                <a16:creationId xmlns:a16="http://schemas.microsoft.com/office/drawing/2014/main" id="{61D8313A-5703-4D50-8A39-7209B02E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49270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11</a:t>
            </a:r>
          </a:p>
        </p:txBody>
      </p:sp>
      <p:sp>
        <p:nvSpPr>
          <p:cNvPr id="63" name="editable-text-41">
            <a:extLst xmlns:a="http://schemas.openxmlformats.org/drawingml/2006/main">
              <a:ext uri="{FF2B5EF4-FFF2-40B4-BE49-F238E27FC236}">
                <a16:creationId xmlns:a16="http://schemas.microsoft.com/office/drawing/2014/main" id="{0CF3BE99-2CDA-465C-9B6D-68743B2D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01997"/>
            <a:ext cx="114761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울산 화학공장 신축공사</a:t>
            </a:r>
          </a:p>
        </p:txBody>
      </p:sp>
      <p:sp>
        <p:nvSpPr>
          <p:cNvPr id="64" name="editable-text-42">
            <a:extLst xmlns:a="http://schemas.openxmlformats.org/drawingml/2006/main">
              <a:ext uri="{FF2B5EF4-FFF2-40B4-BE49-F238E27FC236}">
                <a16:creationId xmlns:a16="http://schemas.microsoft.com/office/drawing/2014/main" id="{634CA95F-8065-4DD6-AD24-43C96D8B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49010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65" name="editable-text-43">
            <a:extLst xmlns:a="http://schemas.openxmlformats.org/drawingml/2006/main">
              <a:ext uri="{FF2B5EF4-FFF2-40B4-BE49-F238E27FC236}">
                <a16:creationId xmlns:a16="http://schemas.microsoft.com/office/drawing/2014/main" id="{F8A83AF1-E3BB-4A6D-B02B-42048859A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9010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66" name="editable-text-44">
            <a:extLst xmlns:a="http://schemas.openxmlformats.org/drawingml/2006/main">
              <a:ext uri="{FF2B5EF4-FFF2-40B4-BE49-F238E27FC236}">
                <a16:creationId xmlns:a16="http://schemas.microsoft.com/office/drawing/2014/main" id="{B8786106-335B-45F5-BFF2-97332872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4926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67" name="editable-text-45">
            <a:extLst xmlns:a="http://schemas.openxmlformats.org/drawingml/2006/main">
              <a:ext uri="{FF2B5EF4-FFF2-40B4-BE49-F238E27FC236}">
                <a16:creationId xmlns:a16="http://schemas.microsoft.com/office/drawing/2014/main" id="{D0C3184F-08FE-400E-A3DF-A5004BEA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219192"/>
            <a:ext cx="255651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10</a:t>
            </a:r>
          </a:p>
        </p:txBody>
      </p:sp>
      <p:sp>
        <p:nvSpPr>
          <p:cNvPr id="68" name="editable-text-46">
            <a:extLst xmlns:a="http://schemas.openxmlformats.org/drawingml/2006/main">
              <a:ext uri="{FF2B5EF4-FFF2-40B4-BE49-F238E27FC236}">
                <a16:creationId xmlns:a16="http://schemas.microsoft.com/office/drawing/2014/main" id="{7DBC5BB9-64E6-4A45-AF7C-098B7ABC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94097"/>
            <a:ext cx="126508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제천 OOOO공장 증축공사</a:t>
            </a:r>
          </a:p>
        </p:txBody>
      </p:sp>
      <p:sp>
        <p:nvSpPr>
          <p:cNvPr id="69" name="editable-text-47">
            <a:extLst xmlns:a="http://schemas.openxmlformats.org/drawingml/2006/main">
              <a:ext uri="{FF2B5EF4-FFF2-40B4-BE49-F238E27FC236}">
                <a16:creationId xmlns:a16="http://schemas.microsoft.com/office/drawing/2014/main" id="{1CF9835D-50AD-4C1A-ADEC-BF4F2E78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1931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0" name="editable-text-48">
            <a:extLst xmlns:a="http://schemas.openxmlformats.org/drawingml/2006/main">
              <a:ext uri="{FF2B5EF4-FFF2-40B4-BE49-F238E27FC236}">
                <a16:creationId xmlns:a16="http://schemas.microsoft.com/office/drawing/2014/main" id="{DE958684-F69C-4B8C-95A8-EF1A53DB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1931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71" name="editable-text-49">
            <a:extLst xmlns:a="http://schemas.openxmlformats.org/drawingml/2006/main">
              <a:ext uri="{FF2B5EF4-FFF2-40B4-BE49-F238E27FC236}">
                <a16:creationId xmlns:a16="http://schemas.microsoft.com/office/drawing/2014/main" id="{639B28A1-EE01-479C-944A-1213A249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2185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72" name="editable-text-50">
            <a:extLst xmlns:a="http://schemas.openxmlformats.org/drawingml/2006/main">
              <a:ext uri="{FF2B5EF4-FFF2-40B4-BE49-F238E27FC236}">
                <a16:creationId xmlns:a16="http://schemas.microsoft.com/office/drawing/2014/main" id="{94C97341-83B2-4CDB-86C8-74F868BEB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5112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9</a:t>
            </a:r>
          </a:p>
        </p:txBody>
      </p:sp>
      <p:sp>
        <p:nvSpPr>
          <p:cNvPr id="73" name="editable-text-51">
            <a:extLst xmlns:a="http://schemas.openxmlformats.org/drawingml/2006/main">
              <a:ext uri="{FF2B5EF4-FFF2-40B4-BE49-F238E27FC236}">
                <a16:creationId xmlns:a16="http://schemas.microsoft.com/office/drawing/2014/main" id="{20EBE496-741F-48E9-A459-ECD29394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4861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대전 근린생활시설 신축공사</a:t>
            </a:r>
          </a:p>
        </p:txBody>
      </p:sp>
      <p:sp>
        <p:nvSpPr>
          <p:cNvPr id="74" name="editable-text-52">
            <a:extLst xmlns:a="http://schemas.openxmlformats.org/drawingml/2006/main">
              <a:ext uri="{FF2B5EF4-FFF2-40B4-BE49-F238E27FC236}">
                <a16:creationId xmlns:a16="http://schemas.microsoft.com/office/drawing/2014/main" id="{660670F6-9758-48CA-8299-E74C0E2D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4852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75" name="editable-text-53">
            <a:extLst xmlns:a="http://schemas.openxmlformats.org/drawingml/2006/main">
              <a:ext uri="{FF2B5EF4-FFF2-40B4-BE49-F238E27FC236}">
                <a16:creationId xmlns:a16="http://schemas.microsoft.com/office/drawing/2014/main" id="{1ECB7B71-6CEB-4586-8B98-B4BF6C8D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4852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76" name="editable-text-54">
            <a:extLst xmlns:a="http://schemas.openxmlformats.org/drawingml/2006/main">
              <a:ext uri="{FF2B5EF4-FFF2-40B4-BE49-F238E27FC236}">
                <a16:creationId xmlns:a16="http://schemas.microsoft.com/office/drawing/2014/main" id="{E01A8135-5B75-483B-8A28-A9B9A92E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5106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77" name="editable-text-55">
            <a:extLst xmlns:a="http://schemas.openxmlformats.org/drawingml/2006/main">
              <a:ext uri="{FF2B5EF4-FFF2-40B4-BE49-F238E27FC236}">
                <a16:creationId xmlns:a16="http://schemas.microsoft.com/office/drawing/2014/main" id="{DFBCB8F9-70A2-4271-BE94-586EE852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58033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8</a:t>
            </a:r>
          </a:p>
        </p:txBody>
      </p:sp>
      <p:sp>
        <p:nvSpPr>
          <p:cNvPr id="78" name="editable-text-56">
            <a:extLst xmlns:a="http://schemas.openxmlformats.org/drawingml/2006/main">
              <a:ext uri="{FF2B5EF4-FFF2-40B4-BE49-F238E27FC236}">
                <a16:creationId xmlns:a16="http://schemas.microsoft.com/office/drawing/2014/main" id="{84D89D03-4748-4D4C-A922-36823CEF2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8297"/>
            <a:ext cx="126508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OOOO 완주공장 신축공사</a:t>
            </a:r>
          </a:p>
        </p:txBody>
      </p:sp>
      <p:sp>
        <p:nvSpPr>
          <p:cNvPr id="79" name="editable-text-57">
            <a:extLst xmlns:a="http://schemas.openxmlformats.org/drawingml/2006/main">
              <a:ext uri="{FF2B5EF4-FFF2-40B4-BE49-F238E27FC236}">
                <a16:creationId xmlns:a16="http://schemas.microsoft.com/office/drawing/2014/main" id="{5D4D5ABD-1602-4864-820A-41D436DF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57773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0" name="editable-text-58">
            <a:extLst xmlns:a="http://schemas.openxmlformats.org/drawingml/2006/main">
              <a:ext uri="{FF2B5EF4-FFF2-40B4-BE49-F238E27FC236}">
                <a16:creationId xmlns:a16="http://schemas.microsoft.com/office/drawing/2014/main" id="{5F906BB4-20F2-450E-960C-21F51B76C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7773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81" name="editable-text-59">
            <a:extLst xmlns:a="http://schemas.openxmlformats.org/drawingml/2006/main">
              <a:ext uri="{FF2B5EF4-FFF2-40B4-BE49-F238E27FC236}">
                <a16:creationId xmlns:a16="http://schemas.microsoft.com/office/drawing/2014/main" id="{9A4CBC7A-364B-4FDB-AA25-7C21CEF8D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58027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2" name="editable-text-60">
            <a:extLst xmlns:a="http://schemas.openxmlformats.org/drawingml/2006/main">
              <a:ext uri="{FF2B5EF4-FFF2-40B4-BE49-F238E27FC236}">
                <a16:creationId xmlns:a16="http://schemas.microsoft.com/office/drawing/2014/main" id="{49AE8822-B004-402D-B72B-B1DCB0C5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0954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7</a:t>
            </a:r>
          </a:p>
        </p:txBody>
      </p:sp>
      <p:sp>
        <p:nvSpPr>
          <p:cNvPr id="83" name="editable-text-61">
            <a:extLst xmlns:a="http://schemas.openxmlformats.org/drawingml/2006/main">
              <a:ext uri="{FF2B5EF4-FFF2-40B4-BE49-F238E27FC236}">
                <a16:creationId xmlns:a16="http://schemas.microsoft.com/office/drawing/2014/main" id="{663CAA13-C26B-493C-B03E-DC5AE074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703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용인 근린종합시설 신축공사</a:t>
            </a:r>
          </a:p>
        </p:txBody>
      </p:sp>
      <p:sp>
        <p:nvSpPr>
          <p:cNvPr id="84" name="editable-text-62">
            <a:extLst xmlns:a="http://schemas.openxmlformats.org/drawingml/2006/main">
              <a:ext uri="{FF2B5EF4-FFF2-40B4-BE49-F238E27FC236}">
                <a16:creationId xmlns:a16="http://schemas.microsoft.com/office/drawing/2014/main" id="{3F3ED3BF-358F-489C-BC96-C76EBCD6A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0694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85" name="editable-text-63">
            <a:extLst xmlns:a="http://schemas.openxmlformats.org/drawingml/2006/main">
              <a:ext uri="{FF2B5EF4-FFF2-40B4-BE49-F238E27FC236}">
                <a16:creationId xmlns:a16="http://schemas.microsoft.com/office/drawing/2014/main" id="{8273A00C-8FDE-46C5-A610-2B06DB2C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0694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86" name="editable-text-64">
            <a:extLst xmlns:a="http://schemas.openxmlformats.org/drawingml/2006/main">
              <a:ext uri="{FF2B5EF4-FFF2-40B4-BE49-F238E27FC236}">
                <a16:creationId xmlns:a16="http://schemas.microsoft.com/office/drawing/2014/main" id="{E66D27FC-4DF8-4580-8FDB-B4121372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0948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87" name="editable-text-65">
            <a:extLst xmlns:a="http://schemas.openxmlformats.org/drawingml/2006/main">
              <a:ext uri="{FF2B5EF4-FFF2-40B4-BE49-F238E27FC236}">
                <a16:creationId xmlns:a16="http://schemas.microsoft.com/office/drawing/2014/main" id="{DF563BD1-CCFD-4AE4-A0BE-4383F380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3875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6</a:t>
            </a:r>
          </a:p>
        </p:txBody>
      </p:sp>
      <p:sp>
        <p:nvSpPr>
          <p:cNvPr id="88" name="editable-text-66">
            <a:extLst xmlns:a="http://schemas.openxmlformats.org/drawingml/2006/main">
              <a:ext uri="{FF2B5EF4-FFF2-40B4-BE49-F238E27FC236}">
                <a16:creationId xmlns:a16="http://schemas.microsoft.com/office/drawing/2014/main" id="{62926631-188C-46F1-AFAB-DBC6AEB9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362497"/>
            <a:ext cx="114761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이천 생산기지 신축공사</a:t>
            </a:r>
          </a:p>
        </p:txBody>
      </p:sp>
      <p:sp>
        <p:nvSpPr>
          <p:cNvPr id="89" name="editable-text-67">
            <a:extLst xmlns:a="http://schemas.openxmlformats.org/drawingml/2006/main">
              <a:ext uri="{FF2B5EF4-FFF2-40B4-BE49-F238E27FC236}">
                <a16:creationId xmlns:a16="http://schemas.microsoft.com/office/drawing/2014/main" id="{28AED8FE-18F9-4506-979A-683EC241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361583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0" name="editable-text-68">
            <a:extLst xmlns:a="http://schemas.openxmlformats.org/drawingml/2006/main">
              <a:ext uri="{FF2B5EF4-FFF2-40B4-BE49-F238E27FC236}">
                <a16:creationId xmlns:a16="http://schemas.microsoft.com/office/drawing/2014/main" id="{593CBC98-FCB9-4FC1-9970-29151045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361583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2025.05</a:t>
            </a:r>
          </a:p>
        </p:txBody>
      </p:sp>
      <p:sp>
        <p:nvSpPr>
          <p:cNvPr id="91" name="editable-text-69">
            <a:extLst xmlns:a="http://schemas.openxmlformats.org/drawingml/2006/main">
              <a:ext uri="{FF2B5EF4-FFF2-40B4-BE49-F238E27FC236}">
                <a16:creationId xmlns:a16="http://schemas.microsoft.com/office/drawing/2014/main" id="{89ED032A-21B9-494F-B960-DCCE66DF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3869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2" name="editable-text-70">
            <a:extLst xmlns:a="http://schemas.openxmlformats.org/drawingml/2006/main">
              <a:ext uri="{FF2B5EF4-FFF2-40B4-BE49-F238E27FC236}">
                <a16:creationId xmlns:a16="http://schemas.microsoft.com/office/drawing/2014/main" id="{90F31661-B5E5-487F-B5B2-191D8B8E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6796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5</a:t>
            </a:r>
          </a:p>
        </p:txBody>
      </p:sp>
      <p:sp>
        <p:nvSpPr>
          <p:cNvPr id="93" name="editable-text-71">
            <a:extLst xmlns:a="http://schemas.openxmlformats.org/drawingml/2006/main">
              <a:ext uri="{FF2B5EF4-FFF2-40B4-BE49-F238E27FC236}">
                <a16:creationId xmlns:a16="http://schemas.microsoft.com/office/drawing/2014/main" id="{94B1D763-B386-4AF9-8057-760F585E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54597"/>
            <a:ext cx="1649989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강화도 영화촬영 스튜디오 신축공사</a:t>
            </a:r>
          </a:p>
        </p:txBody>
      </p:sp>
      <p:sp>
        <p:nvSpPr>
          <p:cNvPr id="94" name="editable-text-72">
            <a:extLst xmlns:a="http://schemas.openxmlformats.org/drawingml/2006/main">
              <a:ext uri="{FF2B5EF4-FFF2-40B4-BE49-F238E27FC236}">
                <a16:creationId xmlns:a16="http://schemas.microsoft.com/office/drawing/2014/main" id="{DEE06812-43C1-4ABB-8976-F7E3B4E4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653682"/>
            <a:ext cx="409270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비공개</a:t>
            </a:r>
          </a:p>
        </p:txBody>
      </p:sp>
      <p:sp>
        <p:nvSpPr>
          <p:cNvPr id="95" name="editable-text-73">
            <a:extLst xmlns:a="http://schemas.openxmlformats.org/drawingml/2006/main">
              <a:ext uri="{FF2B5EF4-FFF2-40B4-BE49-F238E27FC236}">
                <a16:creationId xmlns:a16="http://schemas.microsoft.com/office/drawing/2014/main" id="{356D0248-C26D-4CCA-896E-77120838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6536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96" name="editable-text-74">
            <a:extLst xmlns:a="http://schemas.openxmlformats.org/drawingml/2006/main">
              <a:ext uri="{FF2B5EF4-FFF2-40B4-BE49-F238E27FC236}">
                <a16:creationId xmlns:a16="http://schemas.microsoft.com/office/drawing/2014/main" id="{7C72F76E-CC12-44BD-B226-63154D2A7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6790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97" name="editable-text-75">
            <a:extLst xmlns:a="http://schemas.openxmlformats.org/drawingml/2006/main">
              <a:ext uri="{FF2B5EF4-FFF2-40B4-BE49-F238E27FC236}">
                <a16:creationId xmlns:a16="http://schemas.microsoft.com/office/drawing/2014/main" id="{31D65EE9-888B-435F-9573-D95CC9456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69717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4</a:t>
            </a:r>
          </a:p>
        </p:txBody>
      </p:sp>
      <p:sp>
        <p:nvSpPr>
          <p:cNvPr id="98" name="editable-text-76">
            <a:extLst xmlns:a="http://schemas.openxmlformats.org/drawingml/2006/main">
              <a:ext uri="{FF2B5EF4-FFF2-40B4-BE49-F238E27FC236}">
                <a16:creationId xmlns:a16="http://schemas.microsoft.com/office/drawing/2014/main" id="{C98E7F93-469D-4E73-B654-ED5BADB5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46697"/>
            <a:ext cx="1554180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청주 천연가스 공급시설 건설공사</a:t>
            </a:r>
          </a:p>
        </p:txBody>
      </p:sp>
      <p:sp>
        <p:nvSpPr>
          <p:cNvPr id="99" name="editable-text-77">
            <a:extLst xmlns:a="http://schemas.openxmlformats.org/drawingml/2006/main">
              <a:ext uri="{FF2B5EF4-FFF2-40B4-BE49-F238E27FC236}">
                <a16:creationId xmlns:a16="http://schemas.microsoft.com/office/drawing/2014/main" id="{3773C2D3-D39D-4A6C-85E8-BEE8F9E9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6945782"/>
            <a:ext cx="49806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조아건설</a:t>
            </a:r>
          </a:p>
        </p:txBody>
      </p:sp>
      <p:sp>
        <p:nvSpPr>
          <p:cNvPr id="100" name="editable-text-78">
            <a:extLst xmlns:a="http://schemas.openxmlformats.org/drawingml/2006/main">
              <a:ext uri="{FF2B5EF4-FFF2-40B4-BE49-F238E27FC236}">
                <a16:creationId xmlns:a16="http://schemas.microsoft.com/office/drawing/2014/main" id="{0D1A6DF6-186A-4917-AE81-6160B415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9457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101" name="editable-text-79">
            <a:extLst xmlns:a="http://schemas.openxmlformats.org/drawingml/2006/main">
              <a:ext uri="{FF2B5EF4-FFF2-40B4-BE49-F238E27FC236}">
                <a16:creationId xmlns:a16="http://schemas.microsoft.com/office/drawing/2014/main" id="{B705AF07-F554-442D-B203-46606D9A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69711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2" name="editable-text-80">
            <a:extLst xmlns:a="http://schemas.openxmlformats.org/drawingml/2006/main">
              <a:ext uri="{FF2B5EF4-FFF2-40B4-BE49-F238E27FC236}">
                <a16:creationId xmlns:a16="http://schemas.microsoft.com/office/drawing/2014/main" id="{3A062BA4-8D7D-49CC-A8DE-9BB29A85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2638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3</a:t>
            </a:r>
          </a:p>
        </p:txBody>
      </p:sp>
      <p:sp>
        <p:nvSpPr>
          <p:cNvPr id="103" name="editable-text-81">
            <a:extLst xmlns:a="http://schemas.openxmlformats.org/drawingml/2006/main">
              <a:ext uri="{FF2B5EF4-FFF2-40B4-BE49-F238E27FC236}">
                <a16:creationId xmlns:a16="http://schemas.microsoft.com/office/drawing/2014/main" id="{7FF6C5D1-1CBB-4484-A6E3-96CEE5A7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238797"/>
            <a:ext cx="161291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OO중 소규모 옥외체육관 증축공사</a:t>
            </a:r>
          </a:p>
        </p:txBody>
      </p:sp>
      <p:sp>
        <p:nvSpPr>
          <p:cNvPr id="104" name="editable-text-82">
            <a:extLst xmlns:a="http://schemas.openxmlformats.org/drawingml/2006/main">
              <a:ext uri="{FF2B5EF4-FFF2-40B4-BE49-F238E27FC236}">
                <a16:creationId xmlns:a16="http://schemas.microsoft.com/office/drawing/2014/main" id="{F8D64188-4F08-4ADC-A0A0-233E4B29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237882"/>
            <a:ext cx="675665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대건건설산업</a:t>
            </a:r>
          </a:p>
        </p:txBody>
      </p:sp>
      <p:sp>
        <p:nvSpPr>
          <p:cNvPr id="105" name="editable-text-83">
            <a:extLst xmlns:a="http://schemas.openxmlformats.org/drawingml/2006/main">
              <a:ext uri="{FF2B5EF4-FFF2-40B4-BE49-F238E27FC236}">
                <a16:creationId xmlns:a16="http://schemas.microsoft.com/office/drawing/2014/main" id="{D7BFC7FF-15E2-43DD-824F-564F97F1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2378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106" name="editable-text-84">
            <a:extLst xmlns:a="http://schemas.openxmlformats.org/drawingml/2006/main">
              <a:ext uri="{FF2B5EF4-FFF2-40B4-BE49-F238E27FC236}">
                <a16:creationId xmlns:a16="http://schemas.microsoft.com/office/drawing/2014/main" id="{85552815-1538-43E6-905E-DC1B710E5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263282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07" name="editable-text-85">
            <a:extLst xmlns:a="http://schemas.openxmlformats.org/drawingml/2006/main">
              <a:ext uri="{FF2B5EF4-FFF2-40B4-BE49-F238E27FC236}">
                <a16:creationId xmlns:a16="http://schemas.microsoft.com/office/drawing/2014/main" id="{7467B173-3FAE-42AB-9BF7-083C2F546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5559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2</a:t>
            </a:r>
          </a:p>
        </p:txBody>
      </p:sp>
      <p:sp>
        <p:nvSpPr>
          <p:cNvPr id="108" name="editable-text-86">
            <a:extLst xmlns:a="http://schemas.openxmlformats.org/drawingml/2006/main">
              <a:ext uri="{FF2B5EF4-FFF2-40B4-BE49-F238E27FC236}">
                <a16:creationId xmlns:a16="http://schemas.microsoft.com/office/drawing/2014/main" id="{D0890AE5-56E5-45F3-9E3F-76DC71C5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530897"/>
            <a:ext cx="1339235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괴산 천연가스시설 건축공사</a:t>
            </a:r>
          </a:p>
        </p:txBody>
      </p:sp>
      <p:sp>
        <p:nvSpPr>
          <p:cNvPr id="109" name="editable-text-87">
            <a:extLst xmlns:a="http://schemas.openxmlformats.org/drawingml/2006/main">
              <a:ext uri="{FF2B5EF4-FFF2-40B4-BE49-F238E27FC236}">
                <a16:creationId xmlns:a16="http://schemas.microsoft.com/office/drawing/2014/main" id="{98EA77D9-8566-4F53-A0F7-8A35FCCF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529982"/>
            <a:ext cx="49806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진흥기업</a:t>
            </a:r>
          </a:p>
        </p:txBody>
      </p:sp>
      <p:sp>
        <p:nvSpPr>
          <p:cNvPr id="110" name="editable-text-88">
            <a:extLst xmlns:a="http://schemas.openxmlformats.org/drawingml/2006/main">
              <a:ext uri="{FF2B5EF4-FFF2-40B4-BE49-F238E27FC236}">
                <a16:creationId xmlns:a16="http://schemas.microsoft.com/office/drawing/2014/main" id="{9884D6D2-734A-420C-A7C8-AC9C0D99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5299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111" name="editable-text-89">
            <a:extLst xmlns:a="http://schemas.openxmlformats.org/drawingml/2006/main">
              <a:ext uri="{FF2B5EF4-FFF2-40B4-BE49-F238E27FC236}">
                <a16:creationId xmlns:a16="http://schemas.microsoft.com/office/drawing/2014/main" id="{7FBADEB2-F62C-4798-97C9-17C07EF9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5553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2" name="editable-text-90">
            <a:extLst xmlns:a="http://schemas.openxmlformats.org/drawingml/2006/main">
              <a:ext uri="{FF2B5EF4-FFF2-40B4-BE49-F238E27FC236}">
                <a16:creationId xmlns:a16="http://schemas.microsoft.com/office/drawing/2014/main" id="{409E7EC9-9AC6-41B1-8B4D-6355F6AD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300" y="7848092"/>
            <a:ext cx="199263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8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1</a:t>
            </a:r>
          </a:p>
        </p:txBody>
      </p:sp>
      <p:sp>
        <p:nvSpPr>
          <p:cNvPr id="113" name="editable-text-91">
            <a:extLst xmlns:a="http://schemas.openxmlformats.org/drawingml/2006/main">
              <a:ext uri="{FF2B5EF4-FFF2-40B4-BE49-F238E27FC236}">
                <a16:creationId xmlns:a16="http://schemas.microsoft.com/office/drawing/2014/main" id="{0D618555-1BE2-43DD-9C37-7C58016E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822997"/>
            <a:ext cx="1287478" cy="156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82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OO 초평 2캠퍼스 건축공사</a:t>
            </a:r>
          </a:p>
        </p:txBody>
      </p:sp>
      <p:sp>
        <p:nvSpPr>
          <p:cNvPr id="114" name="editable-text-92">
            <a:extLst xmlns:a="http://schemas.openxmlformats.org/drawingml/2006/main">
              <a:ext uri="{FF2B5EF4-FFF2-40B4-BE49-F238E27FC236}">
                <a16:creationId xmlns:a16="http://schemas.microsoft.com/office/drawing/2014/main" id="{7F324101-DDDE-4D54-93F7-0BF3FBA1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7822082"/>
            <a:ext cx="586867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인종합건설</a:t>
            </a:r>
          </a:p>
        </p:txBody>
      </p:sp>
      <p:sp>
        <p:nvSpPr>
          <p:cNvPr id="115" name="editable-text-93">
            <a:extLst xmlns:a="http://schemas.openxmlformats.org/drawingml/2006/main">
              <a:ext uri="{FF2B5EF4-FFF2-40B4-BE49-F238E27FC236}">
                <a16:creationId xmlns:a16="http://schemas.microsoft.com/office/drawing/2014/main" id="{A3DDE566-6FFE-4E95-9BEE-862FD0A0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7822082"/>
            <a:ext cx="491119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23374C"/>
                </a:solidFill>
                <a:latin typeface="Noto Sans KR"/>
                <a:ea typeface="Noto Sans KR"/>
                <a:cs typeface="Noto Sans KR"/>
              </a:rPr>
              <a:t>2025.04</a:t>
            </a:r>
          </a:p>
        </p:txBody>
      </p:sp>
      <p:sp>
        <p:nvSpPr>
          <p:cNvPr id="116" name="editable-text-94">
            <a:extLst xmlns:a="http://schemas.openxmlformats.org/drawingml/2006/main">
              <a:ext uri="{FF2B5EF4-FFF2-40B4-BE49-F238E27FC236}">
                <a16:creationId xmlns:a16="http://schemas.microsoft.com/office/drawing/2014/main" id="{FCA87BC0-0706-4562-A03C-658485EC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8600" y="7847483"/>
            <a:ext cx="320472" cy="144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defRPr>
            </a:pPr>
            <a:r>
              <a:rPr sz="760" b="0">
                <a:solidFill>
                  <a:srgbClr val="00ACA2"/>
                </a:solidFill>
                <a:latin typeface="Noto Sans KR"/>
                <a:ea typeface="Noto Sans KR"/>
                <a:cs typeface="Noto Sans KR"/>
              </a:rPr>
              <a:t>완료</a:t>
            </a:r>
          </a:p>
        </p:txBody>
      </p:sp>
      <p:sp>
        <p:nvSpPr>
          <p:cNvPr id="117" name="editable-text-95">
            <a:extLst xmlns:a="http://schemas.openxmlformats.org/drawingml/2006/main">
              <a:ext uri="{FF2B5EF4-FFF2-40B4-BE49-F238E27FC236}">
                <a16:creationId xmlns:a16="http://schemas.microsoft.com/office/drawing/2014/main" id="{7D69A83B-43A3-4077-AD59-4A2B2C36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678416"/>
            <a:ext cx="2016366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defRPr>
            </a:pPr>
            <a:r>
              <a:rPr sz="900" b="0">
                <a:solidFill>
                  <a:srgbClr val="667A8D"/>
                </a:solidFill>
                <a:latin typeface="Noto Sans KR"/>
                <a:ea typeface="Noto Sans KR"/>
                <a:cs typeface="Noto Sans KR"/>
              </a:rPr>
              <a:t>실적 전체 83건 / 완료 74건 / 진행중 2건</a:t>
            </a:r>
          </a:p>
        </p:txBody>
      </p:sp>
    </p:spTree>
    <p:extLst>
      <p:ext uri="{BB962C8B-B14F-4D97-AF65-F5344CB8AC3E}">
        <p14:creationId xmlns:p14="http://schemas.microsoft.com/office/powerpoint/2010/main" val="169543661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urface-0">
            <a:extLst xmlns:a="http://schemas.openxmlformats.org/drawingml/2006/main">
              <a:ext uri="{FF2B5EF4-FFF2-40B4-BE49-F238E27FC236}">
                <a16:creationId xmlns:a16="http://schemas.microsoft.com/office/drawing/2014/main" id="{382B8A9A-2F46-43F9-B8BF-69ECAE1D4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560056" cy="1069200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65D"/>
          </a:solidFill>
          <a:ln xmlns:a="http://schemas.openxmlformats.org/drawingml/2006/main" w="0">
            <a:noFill/>
          </a:ln>
        </p:spPr>
      </p:sp>
      <p:sp>
        <p:nvSpPr>
          <p:cNvPr id="2" name="surface-1">
            <a:extLst xmlns:a="http://schemas.openxmlformats.org/drawingml/2006/main">
              <a:ext uri="{FF2B5EF4-FFF2-40B4-BE49-F238E27FC236}">
                <a16:creationId xmlns:a16="http://schemas.microsoft.com/office/drawing/2014/main" id="{9F84A2C5-E8F1-4D4D-BD28-5C175333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82600"/>
            <a:ext cx="2616200" cy="77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44AEEF-808B-40C0-AD37-63F636FC6D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66550ffdd459d"/>
          <a:stretch xmlns:a="http://schemas.openxmlformats.org/drawingml/2006/main"/>
        </p:blipFill>
        <p:spPr>
          <a:xfrm xmlns:a="http://schemas.openxmlformats.org/drawingml/2006/main">
            <a:off x="647700" y="660400"/>
            <a:ext cx="2336800" cy="606498"/>
          </a:xfrm>
          <a:prstGeom xmlns:a="http://schemas.openxmlformats.org/drawingml/2006/main" prst="rect">
            <a:avLst/>
          </a:prstGeom>
        </p:spPr>
      </p:pic>
      <p:sp>
        <p:nvSpPr>
          <p:cNvPr id="4" name="editable-text-0">
            <a:extLst xmlns:a="http://schemas.openxmlformats.org/drawingml/2006/main">
              <a:ext uri="{FF2B5EF4-FFF2-40B4-BE49-F238E27FC236}">
                <a16:creationId xmlns:a16="http://schemas.microsoft.com/office/drawing/2014/main" id="{D94E8802-288C-45D6-BD18-BCC2904E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920240"/>
            <a:ext cx="1285748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82DDD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82DDD4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82DDD4"/>
                </a:solidFill>
                <a:latin typeface="Noto Sans KR"/>
                <a:ea typeface="Noto Sans KR"/>
                <a:cs typeface="Noto Sans KR"/>
              </a:rPr>
              <a:t>CONTACT ONE ENC</a:t>
            </a:r>
          </a:p>
        </p:txBody>
      </p:sp>
      <p:sp>
        <p:nvSpPr>
          <p:cNvPr id="5" name="editable-text-1">
            <a:extLst xmlns:a="http://schemas.openxmlformats.org/drawingml/2006/main">
              <a:ext uri="{FF2B5EF4-FFF2-40B4-BE49-F238E27FC236}">
                <a16:creationId xmlns:a16="http://schemas.microsoft.com/office/drawing/2014/main" id="{E4640175-912E-4221-8251-0BB18BEC1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2531872"/>
            <a:ext cx="4733672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공사 위치와 공종을 알려주세요.</a:t>
            </a:r>
          </a:p>
        </p:txBody>
      </p:sp>
      <p:sp>
        <p:nvSpPr>
          <p:cNvPr id="6" name="editable-text-2">
            <a:extLst xmlns:a="http://schemas.openxmlformats.org/drawingml/2006/main">
              <a:ext uri="{FF2B5EF4-FFF2-40B4-BE49-F238E27FC236}">
                <a16:creationId xmlns:a16="http://schemas.microsoft.com/office/drawing/2014/main" id="{158C2D63-5EEF-4CBA-8689-E4F6CED7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077972"/>
            <a:ext cx="4654017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8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현장 조건부터 확인하겠습니다.</a:t>
            </a:r>
          </a:p>
        </p:txBody>
      </p:sp>
      <p:sp>
        <p:nvSpPr>
          <p:cNvPr id="7" name="editable-text-3">
            <a:extLst xmlns:a="http://schemas.openxmlformats.org/drawingml/2006/main">
              <a:ext uri="{FF2B5EF4-FFF2-40B4-BE49-F238E27FC236}">
                <a16:creationId xmlns:a16="http://schemas.microsoft.com/office/drawing/2014/main" id="{024E6D27-57D8-44EA-B611-8BB0B3D4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3958336"/>
            <a:ext cx="1654886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00" b="0">
                <a:solidFill>
                  <a:srgbClr val="BDD7E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BDD7E6"/>
                </a:solidFill>
                <a:latin typeface="Noto Sans KR"/>
                <a:ea typeface="Noto Sans KR"/>
                <a:cs typeface="Noto Sans KR"/>
              </a:defRPr>
            </a:pPr>
            <a:r>
              <a:rPr sz="1400" b="0">
                <a:solidFill>
                  <a:srgbClr val="BDD7E6"/>
                </a:solidFill>
                <a:latin typeface="Noto Sans KR"/>
                <a:ea typeface="Noto Sans KR"/>
                <a:cs typeface="Noto Sans KR"/>
              </a:rPr>
              <a:t>도장공사는 원이앤씨</a:t>
            </a:r>
          </a:p>
        </p:txBody>
      </p:sp>
      <p:sp>
        <p:nvSpPr>
          <p:cNvPr id="8" name="editable-text-4">
            <a:extLst xmlns:a="http://schemas.openxmlformats.org/drawingml/2006/main">
              <a:ext uri="{FF2B5EF4-FFF2-40B4-BE49-F238E27FC236}">
                <a16:creationId xmlns:a16="http://schemas.microsoft.com/office/drawing/2014/main" id="{BE74F48D-EE9A-4BAC-9FCF-3ED848375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4263136"/>
            <a:ext cx="3295981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00" b="0">
                <a:solidFill>
                  <a:srgbClr val="BDD7E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BDD7E6"/>
                </a:solidFill>
                <a:latin typeface="Noto Sans KR"/>
                <a:ea typeface="Noto Sans KR"/>
                <a:cs typeface="Noto Sans KR"/>
              </a:defRPr>
            </a:pPr>
            <a:r>
              <a:rPr sz="1400" b="0">
                <a:solidFill>
                  <a:srgbClr val="BDD7E6"/>
                </a:solidFill>
                <a:latin typeface="Noto Sans KR"/>
                <a:ea typeface="Noto Sans KR"/>
                <a:cs typeface="Noto Sans KR"/>
              </a:rPr>
              <a:t>성실과 책임 있는 시공으로 함께하겠습니다.</a:t>
            </a:r>
          </a:p>
        </p:txBody>
      </p:sp>
      <p:sp>
        <p:nvSpPr>
          <p:cNvPr id="9" name="editable-text-5">
            <a:extLst xmlns:a="http://schemas.openxmlformats.org/drawingml/2006/main">
              <a:ext uri="{FF2B5EF4-FFF2-40B4-BE49-F238E27FC236}">
                <a16:creationId xmlns:a16="http://schemas.microsoft.com/office/drawing/2014/main" id="{C5578860-9D93-4E7F-8EF4-000001C5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260340"/>
            <a:ext cx="61023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rPr>
              <a:t>대표전화</a:t>
            </a:r>
          </a:p>
        </p:txBody>
      </p:sp>
      <p:sp>
        <p:nvSpPr>
          <p:cNvPr id="10" name="editable-text-6">
            <a:extLst xmlns:a="http://schemas.openxmlformats.org/drawingml/2006/main">
              <a:ext uri="{FF2B5EF4-FFF2-40B4-BE49-F238E27FC236}">
                <a16:creationId xmlns:a16="http://schemas.microsoft.com/office/drawing/2014/main" id="{57FECED3-B09B-4EBE-9972-51FD2580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5599176"/>
            <a:ext cx="204604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031-335-2997</a:t>
            </a:r>
          </a:p>
        </p:txBody>
      </p:sp>
      <p:sp>
        <p:nvSpPr>
          <p:cNvPr id="11" name="editable-text-7">
            <a:extLst xmlns:a="http://schemas.openxmlformats.org/drawingml/2006/main">
              <a:ext uri="{FF2B5EF4-FFF2-40B4-BE49-F238E27FC236}">
                <a16:creationId xmlns:a16="http://schemas.microsoft.com/office/drawing/2014/main" id="{94F7C219-8B0B-4E15-B868-3CAE6B46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2001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rPr>
              <a:t>모바일</a:t>
            </a:r>
          </a:p>
        </p:txBody>
      </p:sp>
      <p:sp>
        <p:nvSpPr>
          <p:cNvPr id="12" name="editable-text-8">
            <a:extLst xmlns:a="http://schemas.openxmlformats.org/drawingml/2006/main">
              <a:ext uri="{FF2B5EF4-FFF2-40B4-BE49-F238E27FC236}">
                <a16:creationId xmlns:a16="http://schemas.microsoft.com/office/drawing/2014/main" id="{A2A87403-DE2E-44A5-98C4-869C532C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6538976"/>
            <a:ext cx="221521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010-2000-2997</a:t>
            </a:r>
          </a:p>
        </p:txBody>
      </p:sp>
      <p:sp>
        <p:nvSpPr>
          <p:cNvPr id="13" name="editable-text-9">
            <a:extLst xmlns:a="http://schemas.openxmlformats.org/drawingml/2006/main">
              <a:ext uri="{FF2B5EF4-FFF2-40B4-BE49-F238E27FC236}">
                <a16:creationId xmlns:a16="http://schemas.microsoft.com/office/drawing/2014/main" id="{A77E90F2-AE76-4B61-A3F7-879C15CE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139940"/>
            <a:ext cx="49339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defRPr>
            </a:pPr>
            <a:r>
              <a:rPr sz="1000" b="0">
                <a:solidFill>
                  <a:srgbClr val="92B0C6"/>
                </a:solidFill>
                <a:latin typeface="Noto Sans KR"/>
                <a:ea typeface="Noto Sans KR"/>
                <a:cs typeface="Noto Sans KR"/>
              </a:rPr>
              <a:t>이메일</a:t>
            </a:r>
          </a:p>
        </p:txBody>
      </p:sp>
      <p:sp>
        <p:nvSpPr>
          <p:cNvPr id="14" name="editable-text-10">
            <a:extLst xmlns:a="http://schemas.openxmlformats.org/drawingml/2006/main">
              <a:ext uri="{FF2B5EF4-FFF2-40B4-BE49-F238E27FC236}">
                <a16:creationId xmlns:a16="http://schemas.microsoft.com/office/drawing/2014/main" id="{8EBC2C72-CB6F-41A2-BAFB-A4BDE60F6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7478776"/>
            <a:ext cx="3160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24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oneenc1@naver.com</a:t>
            </a:r>
          </a:p>
        </p:txBody>
      </p:sp>
      <p:sp>
        <p:nvSpPr>
          <p:cNvPr id="15" name="editable-text-11">
            <a:extLst xmlns:a="http://schemas.openxmlformats.org/drawingml/2006/main">
              <a:ext uri="{FF2B5EF4-FFF2-40B4-BE49-F238E27FC236}">
                <a16:creationId xmlns:a16="http://schemas.microsoft.com/office/drawing/2014/main" id="{1BACB1EF-CA3C-4B42-AD80-E8F42306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398764"/>
            <a:ext cx="1366089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rPr>
              <a:t>FAX 0504-436-2997</a:t>
            </a:r>
          </a:p>
        </p:txBody>
      </p:sp>
      <p:sp>
        <p:nvSpPr>
          <p:cNvPr id="16" name="editable-text-12">
            <a:extLst xmlns:a="http://schemas.openxmlformats.org/drawingml/2006/main">
              <a:ext uri="{FF2B5EF4-FFF2-40B4-BE49-F238E27FC236}">
                <a16:creationId xmlns:a16="http://schemas.microsoft.com/office/drawing/2014/main" id="{D7F91A97-250E-4B76-86EC-1BEF5ABA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8817864"/>
            <a:ext cx="2382266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D4E4EE"/>
                </a:solidFill>
                <a:latin typeface="Noto Sans KR"/>
                <a:ea typeface="Noto Sans KR"/>
                <a:cs typeface="Noto Sans KR"/>
              </a:rPr>
              <a:t>경기도 용인시 처인구 이동읍 덕성로 75</a:t>
            </a:r>
          </a:p>
        </p:txBody>
      </p:sp>
      <p:sp>
        <p:nvSpPr>
          <p:cNvPr id="17" name="editable-text-13">
            <a:extLst xmlns:a="http://schemas.openxmlformats.org/drawingml/2006/main">
              <a:ext uri="{FF2B5EF4-FFF2-40B4-BE49-F238E27FC236}">
                <a16:creationId xmlns:a16="http://schemas.microsoft.com/office/drawing/2014/main" id="{C71DDD60-E9B4-4764-A666-ACA508E9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9313164"/>
            <a:ext cx="276518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defRPr>
            </a:pPr>
            <a:r>
              <a:rPr sz="1100" b="0">
                <a:solidFill>
                  <a:srgbClr val="FFFFFF"/>
                </a:solidFill>
                <a:latin typeface="Noto Sans KR"/>
                <a:ea typeface="Noto Sans KR"/>
                <a:cs typeface="Noto Sans KR"/>
              </a:rPr>
              <a:t>https://oneenc.kr/company/nomination</a:t>
            </a:r>
          </a:p>
        </p:txBody>
      </p:sp>
      <p:sp>
        <p:nvSpPr>
          <p:cNvPr id="18" name="editable-text-14">
            <a:extLst xmlns:a="http://schemas.openxmlformats.org/drawingml/2006/main">
              <a:ext uri="{FF2B5EF4-FFF2-40B4-BE49-F238E27FC236}">
                <a16:creationId xmlns:a16="http://schemas.microsoft.com/office/drawing/2014/main" id="{E76D1406-C5D5-4B2D-8C1D-421B09CF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000" y="10017760"/>
            <a:ext cx="1587627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80DDD4"/>
                </a:solidFill>
                <a:latin typeface="Noto Sans KR"/>
                <a:ea typeface="Noto Sans KR"/>
                <a:cs typeface="Noto Sans KR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80DDD4"/>
                </a:solidFill>
                <a:latin typeface="Noto Sans KR"/>
                <a:ea typeface="Noto Sans KR"/>
                <a:cs typeface="Noto Sans KR"/>
              </a:defRPr>
            </a:pPr>
            <a:r>
              <a:rPr sz="1500" b="0">
                <a:solidFill>
                  <a:srgbClr val="80DDD4"/>
                </a:solidFill>
                <a:latin typeface="Noto Sans KR"/>
                <a:ea typeface="Noto Sans KR"/>
                <a:cs typeface="Noto Sans KR"/>
              </a:rPr>
              <a:t>주식회사 원이앤씨</a:t>
            </a:r>
          </a:p>
        </p:txBody>
      </p:sp>
    </p:spTree>
    <p:extLst>
      <p:ext uri="{BB962C8B-B14F-4D97-AF65-F5344CB8AC3E}">
        <p14:creationId xmlns:p14="http://schemas.microsoft.com/office/powerpoint/2010/main" val="10689018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2026-10-12T04:25:37.3860000Z</dcterms:created>
  <dcterms:modified xsi:type="dcterms:W3CDTF">2026-10-12T04:25:37.3860000Z</dcterms:modified>
</coreProperties>
</file>