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2a18d6ba564211" /><Relationship Type="http://schemas.openxmlformats.org/officeDocument/2006/relationships/extended-properties" Target="/docProps/app.xml" Id="R79833e828a084926" /><Relationship Type="http://schemas.openxmlformats.org/officeDocument/2006/relationships/officeDocument" Target="/ppt/presentation.xml" Id="R76599ca2a7cd4d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5b6525f5b54dcb"/>
  </p:sldMasterIdLst>
  <p:notesMasterIdLst>
    <p:notesMasterId xmlns:r="http://schemas.openxmlformats.org/officeDocument/2006/relationships" r:id="R52204d580e3649ec"/>
  </p:notesMasterIdLst>
  <p:sldIdLst>
    <p:sldId xmlns:r="http://schemas.openxmlformats.org/officeDocument/2006/relationships" id="256" r:id="R7c6792746b5742e3"/>
    <p:sldId xmlns:r="http://schemas.openxmlformats.org/officeDocument/2006/relationships" id="257" r:id="R8def6380cf2740bc"/>
    <p:sldId xmlns:r="http://schemas.openxmlformats.org/officeDocument/2006/relationships" id="258" r:id="R7470668acb314877"/>
    <p:sldId xmlns:r="http://schemas.openxmlformats.org/officeDocument/2006/relationships" id="259" r:id="R8e0bd2a552ca4db2"/>
    <p:sldId xmlns:r="http://schemas.openxmlformats.org/officeDocument/2006/relationships" id="260" r:id="Rc0900bca3c604150"/>
    <p:sldId xmlns:r="http://schemas.openxmlformats.org/officeDocument/2006/relationships" id="261" r:id="R0841873486424bf4"/>
    <p:sldId xmlns:r="http://schemas.openxmlformats.org/officeDocument/2006/relationships" id="262" r:id="R4d39c0c4ff7047a8"/>
    <p:sldId xmlns:r="http://schemas.openxmlformats.org/officeDocument/2006/relationships" id="263" r:id="Rf2c46fd3b2934041"/>
  </p:sldIdLst>
  <p:sldSz cx="7560056" cy="10692003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26db102d924861" /><Relationship Type="http://schemas.openxmlformats.org/officeDocument/2006/relationships/slideMaster" Target="/ppt/slideMasters/slideMaster1.xml" Id="Rcf5b6525f5b54dcb" /><Relationship Type="http://schemas.openxmlformats.org/officeDocument/2006/relationships/notesMaster" Target="/ppt/notesMasters/notesMaster1.xml" Id="R52204d580e3649ec" /><Relationship Type="http://schemas.openxmlformats.org/officeDocument/2006/relationships/presProps" Target="/ppt/presProps.xml" Id="Rb53403541d624e3a" /><Relationship Type="http://schemas.openxmlformats.org/officeDocument/2006/relationships/tableStyles" Target="/ppt/tableStyles.xml" Id="R695e22ff61634a8e" /><Relationship Type="http://schemas.openxmlformats.org/officeDocument/2006/relationships/slide" Target="/ppt/slides/slide1.xml" Id="R7c6792746b5742e3" /><Relationship Type="http://schemas.openxmlformats.org/officeDocument/2006/relationships/slide" Target="/ppt/slides/slide2.xml" Id="R8def6380cf2740bc" /><Relationship Type="http://schemas.openxmlformats.org/officeDocument/2006/relationships/slide" Target="/ppt/slides/slide3.xml" Id="R7470668acb314877" /><Relationship Type="http://schemas.openxmlformats.org/officeDocument/2006/relationships/slide" Target="/ppt/slides/slide4.xml" Id="R8e0bd2a552ca4db2" /><Relationship Type="http://schemas.openxmlformats.org/officeDocument/2006/relationships/slide" Target="/ppt/slides/slide5.xml" Id="Rc0900bca3c604150" /><Relationship Type="http://schemas.openxmlformats.org/officeDocument/2006/relationships/slide" Target="/ppt/slides/slide6.xml" Id="R0841873486424bf4" /><Relationship Type="http://schemas.openxmlformats.org/officeDocument/2006/relationships/slide" Target="/ppt/slides/slide7.xml" Id="R4d39c0c4ff7047a8" /><Relationship Type="http://schemas.openxmlformats.org/officeDocument/2006/relationships/slide" Target="/ppt/slides/slide8.xml" Id="Rf2c46fd3b29340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92f848a6d94a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b216d33f2e4e3c" /><Relationship Type="http://schemas.openxmlformats.org/officeDocument/2006/relationships/notesMaster" Target="/ppt/notesMasters/notesMaster1.xml" Id="R4073332bd9864df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05c1802f62405f" /><Relationship Type="http://schemas.openxmlformats.org/officeDocument/2006/relationships/notesMaster" Target="/ppt/notesMasters/notesMaster1.xml" Id="Rb6e1d3327b1242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747220fd3944f6" /><Relationship Type="http://schemas.openxmlformats.org/officeDocument/2006/relationships/notesMaster" Target="/ppt/notesMasters/notesMaster1.xml" Id="R6f65be2b0ab14e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85f1647efe46a1" /><Relationship Type="http://schemas.openxmlformats.org/officeDocument/2006/relationships/notesMaster" Target="/ppt/notesMasters/notesMaster1.xml" Id="R81f578b4e8e746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5b922fff8540d2" /><Relationship Type="http://schemas.openxmlformats.org/officeDocument/2006/relationships/notesMaster" Target="/ppt/notesMasters/notesMaster1.xml" Id="R952e698dbaff45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46ec221f264a1f" /><Relationship Type="http://schemas.openxmlformats.org/officeDocument/2006/relationships/notesMaster" Target="/ppt/notesMasters/notesMaster1.xml" Id="R1923703cbdba44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8a77beab5e4e7e" /><Relationship Type="http://schemas.openxmlformats.org/officeDocument/2006/relationships/notesMaster" Target="/ppt/notesMasters/notesMaster1.xml" Id="R1b7918ad4f3442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7fa9450152496a" /><Relationship Type="http://schemas.openxmlformats.org/officeDocument/2006/relationships/notesMaster" Target="/ppt/notesMasters/notesMaster1.xml" Id="R348c17d75bb44b0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ea228fe59441d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65ad77560e491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35939e3e62404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bd4a1773a149f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437cfe54f9480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987a06f191415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8B27306-2A01-4206-AF70-9C0769F0F8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6" y="4039201"/>
            <a:ext cx="6048045" cy="154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45F0001-CEFD-4905-8692-1846237F9D2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4008" y="5880602"/>
            <a:ext cx="5292039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34D1A34-9851-42CC-B07B-7650EB2CCD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6" y="4455001"/>
            <a:ext cx="6048045" cy="1782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E951F2-622B-413F-99CB-480DC64561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3" y="831600"/>
            <a:ext cx="670955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D32CB6-4B46-460C-BCCF-DFA3AB8831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3" y="2970001"/>
            <a:ext cx="6709550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0750D2D-3659-4D5D-8A85-3BD3627863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3" y="831600"/>
            <a:ext cx="670955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2DD81E2-A698-4C84-AD90-9B6AE78332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3" y="2970001"/>
            <a:ext cx="3118523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AEB3222-3754-4FFA-87D7-FF98290558F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016280" y="2970001"/>
            <a:ext cx="3118523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4FF694-2C68-4F4F-90F4-D58A6DAA5A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3" y="831600"/>
            <a:ext cx="670955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B3D9E93-6ABC-4155-8799-734EF79CE6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3" y="2970001"/>
            <a:ext cx="3118523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8a9cd5f4de4fea" /><Relationship Type="http://schemas.openxmlformats.org/officeDocument/2006/relationships/slideLayout" Target="/ppt/slideLayouts/slideLayout1.xml" Id="Rc02cf413b9504a96" /><Relationship Type="http://schemas.openxmlformats.org/officeDocument/2006/relationships/slideLayout" Target="/ppt/slideLayouts/slideLayout2.xml" Id="R07afb78eb1424d4f" /><Relationship Type="http://schemas.openxmlformats.org/officeDocument/2006/relationships/slideLayout" Target="/ppt/slideLayouts/slideLayout3.xml" Id="Rbe4d889902404a4a" /><Relationship Type="http://schemas.openxmlformats.org/officeDocument/2006/relationships/slideLayout" Target="/ppt/slideLayouts/slideLayout4.xml" Id="Re691e23f450f4926" /><Relationship Type="http://schemas.openxmlformats.org/officeDocument/2006/relationships/slideLayout" Target="/ppt/slideLayouts/slideLayout5.xml" Id="Rc6cf6f7917924da6" /><Relationship Type="http://schemas.openxmlformats.org/officeDocument/2006/relationships/slideLayout" Target="/ppt/slideLayouts/slideLayout6.xml" Id="R0a139dd9dfaf48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2cf413b9504a96"/>
    <p:sldLayoutId xmlns:r="http://schemas.openxmlformats.org/officeDocument/2006/relationships" id="2147483650" r:id="R07afb78eb1424d4f"/>
    <p:sldLayoutId xmlns:r="http://schemas.openxmlformats.org/officeDocument/2006/relationships" id="2147483651" r:id="Rbe4d889902404a4a"/>
    <p:sldLayoutId xmlns:r="http://schemas.openxmlformats.org/officeDocument/2006/relationships" id="2147483652" r:id="Re691e23f450f4926"/>
    <p:sldLayoutId xmlns:r="http://schemas.openxmlformats.org/officeDocument/2006/relationships" id="2147483653" r:id="Rc6cf6f7917924da6"/>
    <p:sldLayoutId xmlns:r="http://schemas.openxmlformats.org/officeDocument/2006/relationships" id="2147483654" r:id="R0a139dd9dfaf48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890ae1b4a54b0b" /><Relationship Type="http://schemas.openxmlformats.org/officeDocument/2006/relationships/image" Target="/ppt/media/image.jpeg" Id="R3ecd4875e171439f" /><Relationship Type="http://schemas.openxmlformats.org/officeDocument/2006/relationships/image" Target="/ppt/media/image2.jpeg" Id="Rd706a0757840439c" /><Relationship Type="http://schemas.openxmlformats.org/officeDocument/2006/relationships/notesSlide" Target="/ppt/notesSlides/notesSlide1.xml" Id="R31d7a2db4c694f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deca7c065a4161" /><Relationship Type="http://schemas.openxmlformats.org/officeDocument/2006/relationships/image" Target="/ppt/media/image3.jpeg" Id="R0587652e22274408" /><Relationship Type="http://schemas.openxmlformats.org/officeDocument/2006/relationships/notesSlide" Target="/ppt/notesSlides/notesSlide2.xml" Id="Ra15601cb286e49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829a9593964a3f" /><Relationship Type="http://schemas.openxmlformats.org/officeDocument/2006/relationships/image" Target="/ppt/media/image4.jpeg" Id="Ref6efb48671a41b6" /><Relationship Type="http://schemas.openxmlformats.org/officeDocument/2006/relationships/image" Target="/ppt/media/image5.jpeg" Id="Rae25d5f0116b4e0d" /><Relationship Type="http://schemas.openxmlformats.org/officeDocument/2006/relationships/notesSlide" Target="/ppt/notesSlides/notesSlide3.xml" Id="R4b52c20376264d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c1dac49b0d4e13" /><Relationship Type="http://schemas.openxmlformats.org/officeDocument/2006/relationships/image" Target="/ppt/media/image6.jpeg" Id="R1419e32571d34f0f" /><Relationship Type="http://schemas.openxmlformats.org/officeDocument/2006/relationships/image" Target="/ppt/media/image7.jpeg" Id="Rbe8b6dcd420848ee" /><Relationship Type="http://schemas.openxmlformats.org/officeDocument/2006/relationships/image" Target="/ppt/media/image8.jpeg" Id="Rca7d7945f4394869" /><Relationship Type="http://schemas.openxmlformats.org/officeDocument/2006/relationships/image" Target="/ppt/media/image9.jpeg" Id="R4cb5cfaee96b4da1" /><Relationship Type="http://schemas.openxmlformats.org/officeDocument/2006/relationships/image" Target="/ppt/media/image10.jpeg" Id="R57e64225a5d84b9f" /><Relationship Type="http://schemas.openxmlformats.org/officeDocument/2006/relationships/notesSlide" Target="/ppt/notesSlides/notesSlide4.xml" Id="R1948fa78e5914e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5abe1fd5c34186" /><Relationship Type="http://schemas.openxmlformats.org/officeDocument/2006/relationships/image" Target="/ppt/media/image11.jpeg" Id="R7095125e0ecb4194" /><Relationship Type="http://schemas.openxmlformats.org/officeDocument/2006/relationships/notesSlide" Target="/ppt/notesSlides/notesSlide5.xml" Id="Rd44540e48d334f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082d45a21b4528" /><Relationship Type="http://schemas.openxmlformats.org/officeDocument/2006/relationships/image" Target="/ppt/media/image12.jpeg" Id="Rb8e80e0058be43a5" /><Relationship Type="http://schemas.openxmlformats.org/officeDocument/2006/relationships/notesSlide" Target="/ppt/notesSlides/notesSlide6.xml" Id="R10cf77ac02b143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d0acbaa52e4253" /><Relationship Type="http://schemas.openxmlformats.org/officeDocument/2006/relationships/image" Target="/ppt/media/image13.jpeg" Id="Ra2f0ba7d1b704fed" /><Relationship Type="http://schemas.openxmlformats.org/officeDocument/2006/relationships/notesSlide" Target="/ppt/notesSlides/notesSlide7.xml" Id="R6d39a334fcfc43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019282565746b3" /><Relationship Type="http://schemas.openxmlformats.org/officeDocument/2006/relationships/image" Target="/ppt/media/image14.jpeg" Id="R75466416b4d24e20" /><Relationship Type="http://schemas.openxmlformats.org/officeDocument/2006/relationships/notesSlide" Target="/ppt/notesSlides/notesSlide8.xml" Id="R89a9ac6ff63849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urface-0">
            <a:extLst xmlns:a="http://schemas.openxmlformats.org/drawingml/2006/main">
              <a:ext uri="{FF2B5EF4-FFF2-40B4-BE49-F238E27FC236}">
                <a16:creationId xmlns:a16="http://schemas.microsoft.com/office/drawing/2014/main" id="{F45D33BD-D3F8-4369-B00F-19526353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F958FD1B-0501-45C2-A9E7-4EFD0DC89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44500"/>
            <a:ext cx="2895600" cy="81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38D182F5-D292-4C1B-AF23-CACCEFDE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382000"/>
            <a:ext cx="7560056" cy="231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DFDCC3-AA38-49F5-9FF8-DF3F0E060F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cd4875e171439f"/>
          <a:stretch xmlns:a="http://schemas.openxmlformats.org/drawingml/2006/main"/>
        </p:blipFill>
        <p:spPr>
          <a:xfrm xmlns:a="http://schemas.openxmlformats.org/drawingml/2006/main">
            <a:off x="673100" y="609600"/>
            <a:ext cx="2540000" cy="659237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6E270-DD0F-4996-BCC6-81745F8BFF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6a0757840439c"/>
          <a:stretch xmlns:a="http://schemas.openxmlformats.org/drawingml/2006/main"/>
        </p:blipFill>
        <p:spPr>
          <a:xfrm xmlns:a="http://schemas.openxmlformats.org/drawingml/2006/main">
            <a:off x="0" y="4597425"/>
            <a:ext cx="7560056" cy="3784550"/>
          </a:xfrm>
          <a:prstGeom xmlns:a="http://schemas.openxmlformats.org/drawingml/2006/main" prst="rect">
            <a:avLst/>
          </a:prstGeom>
        </p:spPr>
      </p:pic>
      <p:sp>
        <p:nvSpPr>
          <p:cNvPr id="6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7C17DAB7-F2E7-4521-903E-DD3B6AF7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805940"/>
            <a:ext cx="1272921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70DDD3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70DDD3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70DDD3"/>
                </a:solidFill>
                <a:latin typeface="Noto Sans KR"/>
                <a:ea typeface="Noto Sans KR"/>
                <a:cs typeface="Noto Sans KR"/>
              </a:rPr>
              <a:t>COMPANY PROFILE</a:t>
            </a:r>
          </a:p>
        </p:txBody>
      </p:sp>
      <p:sp>
        <p:nvSpPr>
          <p:cNvPr id="7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C81BE87B-FF54-48AE-ACEE-4F7F1F57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304288"/>
            <a:ext cx="230441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3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3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도장공사는</a:t>
            </a:r>
          </a:p>
        </p:txBody>
      </p:sp>
      <p:sp>
        <p:nvSpPr>
          <p:cNvPr id="8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237F1426-B042-4B1F-AF23-DD260F7D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970276"/>
            <a:ext cx="2432939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4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4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4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원이앤씨</a:t>
            </a:r>
          </a:p>
        </p:txBody>
      </p:sp>
      <p:sp>
        <p:nvSpPr>
          <p:cNvPr id="9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2DF8D32E-3B6C-475C-BBFB-C303735E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874008"/>
            <a:ext cx="1780261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주식회사 원이앤씨</a:t>
            </a:r>
          </a:p>
        </p:txBody>
      </p:sp>
      <p:sp>
        <p:nvSpPr>
          <p:cNvPr id="10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351C1780-58F8-4086-8A44-6F72FB9F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819388"/>
            <a:ext cx="2919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내화페인트 · 바닥에폭시 · 우레탄단열·방수</a:t>
            </a:r>
          </a:p>
        </p:txBody>
      </p:sp>
      <p:sp>
        <p:nvSpPr>
          <p:cNvPr id="11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BB87E521-8AD0-44B2-AD85-87A3AB33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098788"/>
            <a:ext cx="2273122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건축도장 · 자재도소매 · 기타공사</a:t>
            </a:r>
          </a:p>
        </p:txBody>
      </p:sp>
      <p:sp>
        <p:nvSpPr>
          <p:cNvPr id="12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39B66571-4DC9-4F35-AA70-83AB79A4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08312"/>
            <a:ext cx="296476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9CDDD8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300" b="0">
                <a:solidFill>
                  <a:srgbClr val="9CDDD8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0">
                <a:solidFill>
                  <a:srgbClr val="9CDDD8"/>
                </a:solidFill>
                <a:latin typeface="Noto Sans KR"/>
                <a:ea typeface="Noto Sans KR"/>
                <a:cs typeface="Noto Sans KR"/>
              </a:rPr>
              <a:t>안전과 품질, 신뢰를 현장에서 완성합니다.</a:t>
            </a:r>
          </a:p>
        </p:txBody>
      </p:sp>
      <p:sp>
        <p:nvSpPr>
          <p:cNvPr id="13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A8A37285-701E-472D-8F70-0CB18EEF6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199116"/>
            <a:ext cx="122141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1C4D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1C4D6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B1C4D6"/>
                </a:solidFill>
                <a:latin typeface="Noto Sans KR"/>
                <a:ea typeface="Noto Sans KR"/>
                <a:cs typeface="Noto Sans KR"/>
              </a:rPr>
              <a:t>oneenc.kr  |  2026.10</a:t>
            </a:r>
          </a:p>
        </p:txBody>
      </p:sp>
    </p:spTree>
    <p:extLst>
      <p:ext uri="{BB962C8B-B14F-4D97-AF65-F5344CB8AC3E}">
        <p14:creationId xmlns:p14="http://schemas.microsoft.com/office/powerpoint/2010/main" val="6243277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surface-0">
            <a:extLst xmlns:a="http://schemas.openxmlformats.org/drawingml/2006/main">
              <a:ext uri="{FF2B5EF4-FFF2-40B4-BE49-F238E27FC236}">
                <a16:creationId xmlns:a16="http://schemas.microsoft.com/office/drawing/2014/main" id="{8387A512-3C29-4A9A-92C1-6D749856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78CF3466-5C71-4B40-A13F-6879EF5C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B74D0D9D-178C-4F28-992A-F704667B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9116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9DA0B0A6-5E23-4C48-A923-3D3B8855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4577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4A3FCB1E-F05B-4EC7-84A3-D35F6357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0038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B7669DA5-9C9F-4CA6-A35B-32086FBAE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5499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15858BF9-5BBB-4B11-A04A-0614BE8F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0960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3D3FD6C2-E701-4208-8ADB-61844F0E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6421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7EC15020-25C0-4B25-8D9A-F9A97884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696200"/>
            <a:ext cx="20701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10" name="surface-9">
            <a:extLst xmlns:a="http://schemas.openxmlformats.org/drawingml/2006/main">
              <a:ext uri="{FF2B5EF4-FFF2-40B4-BE49-F238E27FC236}">
                <a16:creationId xmlns:a16="http://schemas.microsoft.com/office/drawing/2014/main" id="{F4BA67A0-E431-45FA-9B10-850D30D8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7696200"/>
            <a:ext cx="20701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11" name="surface-10">
            <a:extLst xmlns:a="http://schemas.openxmlformats.org/drawingml/2006/main">
              <a:ext uri="{FF2B5EF4-FFF2-40B4-BE49-F238E27FC236}">
                <a16:creationId xmlns:a16="http://schemas.microsoft.com/office/drawing/2014/main" id="{05E11C90-CC56-4CAF-AB8C-669CFAC7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696200"/>
            <a:ext cx="20701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704B35-3433-44FB-994B-AFC130C596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87652e22274408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13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8282EC21-E2AF-4363-9576-BBB4E091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922172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01 / ABOUT US</a:t>
            </a:r>
          </a:p>
        </p:txBody>
      </p:sp>
      <p:sp>
        <p:nvSpPr>
          <p:cNvPr id="14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6E14AEA6-6858-464C-B070-BADB5C24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5715128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현장에 필요한 도장공사를 함께합니다.</a:t>
            </a:r>
          </a:p>
        </p:txBody>
      </p:sp>
      <p:sp>
        <p:nvSpPr>
          <p:cNvPr id="15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9EB7A442-97D1-4DF8-8C26-8F751B2D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414374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원이앤씨는 도장공사와 도료·부자재 공급을 수행하는 전문기업입니다.</a:t>
            </a:r>
          </a:p>
        </p:txBody>
      </p:sp>
      <p:sp>
        <p:nvSpPr>
          <p:cNvPr id="16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08C666A8-A4AD-486D-82C6-DEA357F5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7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99D6F644-AA97-4EBD-A7C4-050B0B1E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02 / 08</a:t>
            </a:r>
          </a:p>
        </p:txBody>
      </p:sp>
      <p:sp>
        <p:nvSpPr>
          <p:cNvPr id="18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309DD033-BB36-4269-B8D1-7015E78A9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634488"/>
            <a:ext cx="6611493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철골 구조물의 내화도장부터 바닥 마감, 건축물 내·외부 도장까지 현장의 용도와 작업 조건을 검토합니다.</a:t>
            </a:r>
          </a:p>
        </p:txBody>
      </p:sp>
      <p:sp>
        <p:nvSpPr>
          <p:cNvPr id="19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5053A60E-7E64-49E0-99DB-58C546FA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901188"/>
            <a:ext cx="5650611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공정별 시공 품질과 작업자의 안전을 중심에 두고, 고객과의 약속을 책임 있게 이행합니다.</a:t>
            </a:r>
          </a:p>
        </p:txBody>
      </p:sp>
      <p:sp>
        <p:nvSpPr>
          <p:cNvPr id="20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8E9D3A31-BCE8-46BD-8E3D-8B775091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792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회사명</a:t>
            </a:r>
          </a:p>
        </p:txBody>
      </p:sp>
      <p:sp>
        <p:nvSpPr>
          <p:cNvPr id="21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E02AAFA4-BDF0-4C53-B43F-5E70A292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4080764"/>
            <a:ext cx="120236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주식회사 원이앤씨</a:t>
            </a:r>
          </a:p>
        </p:txBody>
      </p:sp>
      <p:sp>
        <p:nvSpPr>
          <p:cNvPr id="22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586860FA-5758-455F-A967-B662B215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53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대표자</a:t>
            </a:r>
          </a:p>
        </p:txBody>
      </p:sp>
      <p:sp>
        <p:nvSpPr>
          <p:cNvPr id="23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8E7F4499-5B6B-4277-897F-5781295C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4626864"/>
            <a:ext cx="528447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김정식</a:t>
            </a:r>
          </a:p>
        </p:txBody>
      </p:sp>
      <p:sp>
        <p:nvSpPr>
          <p:cNvPr id="24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80A3C838-442C-49D3-BB42-D3589796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1440"/>
            <a:ext cx="96075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사업자등록번호</a:t>
            </a:r>
          </a:p>
        </p:txBody>
      </p:sp>
      <p:sp>
        <p:nvSpPr>
          <p:cNvPr id="25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8DAD321B-D329-4FA1-AAAA-1D6103C8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5172964"/>
            <a:ext cx="1015161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296-86-03785</a:t>
            </a:r>
          </a:p>
        </p:txBody>
      </p:sp>
      <p:sp>
        <p:nvSpPr>
          <p:cNvPr id="26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1FBFFDAB-68CA-49E4-83D1-DF1C703B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7540"/>
            <a:ext cx="37655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업종</a:t>
            </a:r>
          </a:p>
        </p:txBody>
      </p:sp>
      <p:sp>
        <p:nvSpPr>
          <p:cNvPr id="27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E9208ECA-5C33-4EC0-81C9-9BC6E88D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5719064"/>
            <a:ext cx="78549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도장공사업</a:t>
            </a:r>
          </a:p>
        </p:txBody>
      </p:sp>
      <p:sp>
        <p:nvSpPr>
          <p:cNvPr id="28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1C7F862A-3B5B-4156-90B3-9F06419BC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3640"/>
            <a:ext cx="37655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주소</a:t>
            </a:r>
          </a:p>
        </p:txBody>
      </p:sp>
      <p:sp>
        <p:nvSpPr>
          <p:cNvPr id="29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E4B37D2C-92CC-46D7-A0B6-DAC13973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6265164"/>
            <a:ext cx="1965401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경기도 용인시 처인구 덕성로 75</a:t>
            </a:r>
          </a:p>
        </p:txBody>
      </p:sp>
      <p:sp>
        <p:nvSpPr>
          <p:cNvPr id="30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162EBD7A-93FD-4554-A289-2A482C1E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09740"/>
            <a:ext cx="61023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홈페이지</a:t>
            </a:r>
          </a:p>
        </p:txBody>
      </p:sp>
      <p:sp>
        <p:nvSpPr>
          <p:cNvPr id="31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F0C1FB66-5B46-4D8B-8563-079CC3E0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6811264"/>
            <a:ext cx="128464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https://oneenc.kr</a:t>
            </a:r>
          </a:p>
        </p:txBody>
      </p:sp>
      <p:sp>
        <p:nvSpPr>
          <p:cNvPr id="32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5F121770-C49F-4D7F-A1FD-B99EDBA7C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7900416"/>
            <a:ext cx="26974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rPr>
              <a:t>01</a:t>
            </a:r>
          </a:p>
        </p:txBody>
      </p:sp>
      <p:sp>
        <p:nvSpPr>
          <p:cNvPr id="33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7F0096A6-A0A8-44A0-8DBE-91DA310B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8179308"/>
            <a:ext cx="540131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안전</a:t>
            </a:r>
          </a:p>
        </p:txBody>
      </p:sp>
      <p:sp>
        <p:nvSpPr>
          <p:cNvPr id="34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252C01B3-D0AF-4CDE-BF88-D4EDCF4F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8612379"/>
            <a:ext cx="1555928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rPr>
              <a:t>작업 전 위험요인을 확인하고</a:t>
            </a:r>
          </a:p>
        </p:txBody>
      </p:sp>
      <p:sp>
        <p:nvSpPr>
          <p:cNvPr id="35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8053141A-FC98-49DC-B6F7-B97D7D4C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8811451"/>
            <a:ext cx="1700466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rPr>
              <a:t>안전한 작업 조건을 준비합니다.</a:t>
            </a:r>
          </a:p>
        </p:txBody>
      </p:sp>
      <p:sp>
        <p:nvSpPr>
          <p:cNvPr id="36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3B5BA88E-6332-4DEE-AA20-E47ADA6F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7900416"/>
            <a:ext cx="26974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37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412B5D54-7507-4103-8145-C10F9ABC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8179308"/>
            <a:ext cx="540131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품질</a:t>
            </a:r>
          </a:p>
        </p:txBody>
      </p:sp>
      <p:sp>
        <p:nvSpPr>
          <p:cNvPr id="38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2407347C-8E9E-424A-ACA6-3D53F2D8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8612379"/>
            <a:ext cx="1306906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rPr>
              <a:t>자재와 공정을 확인하고</a:t>
            </a:r>
          </a:p>
        </p:txBody>
      </p:sp>
      <p:sp>
        <p:nvSpPr>
          <p:cNvPr id="39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59293620-F4EC-4F70-8789-8D9E86B9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8811451"/>
            <a:ext cx="1340446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rPr>
              <a:t>마감 상태를 점검합니다.</a:t>
            </a:r>
          </a:p>
        </p:txBody>
      </p:sp>
      <p:sp>
        <p:nvSpPr>
          <p:cNvPr id="40" name="editable-text-27">
            <a:extLst xmlns:a="http://schemas.openxmlformats.org/drawingml/2006/main">
              <a:ext uri="{FF2B5EF4-FFF2-40B4-BE49-F238E27FC236}">
                <a16:creationId xmlns:a16="http://schemas.microsoft.com/office/drawing/2014/main" id="{FB8C6461-BE4C-4441-8B25-6BF9139D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7900416"/>
            <a:ext cx="26974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79D7D0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41" name="editable-text-28">
            <a:extLst xmlns:a="http://schemas.openxmlformats.org/drawingml/2006/main">
              <a:ext uri="{FF2B5EF4-FFF2-40B4-BE49-F238E27FC236}">
                <a16:creationId xmlns:a16="http://schemas.microsoft.com/office/drawing/2014/main" id="{8331C3A4-1069-4142-B918-F9555233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8179308"/>
            <a:ext cx="540131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신뢰</a:t>
            </a:r>
          </a:p>
        </p:txBody>
      </p:sp>
      <p:sp>
        <p:nvSpPr>
          <p:cNvPr id="42" name="editable-text-29">
            <a:extLst xmlns:a="http://schemas.openxmlformats.org/drawingml/2006/main">
              <a:ext uri="{FF2B5EF4-FFF2-40B4-BE49-F238E27FC236}">
                <a16:creationId xmlns:a16="http://schemas.microsoft.com/office/drawing/2014/main" id="{F9F9DB66-9A0D-4E7F-9804-57A845F7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8612378"/>
            <a:ext cx="1195908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rPr>
              <a:t>현장 상황을 공유하며</a:t>
            </a:r>
          </a:p>
        </p:txBody>
      </p:sp>
      <p:sp>
        <p:nvSpPr>
          <p:cNvPr id="43" name="editable-text-30">
            <a:extLst xmlns:a="http://schemas.openxmlformats.org/drawingml/2006/main">
              <a:ext uri="{FF2B5EF4-FFF2-40B4-BE49-F238E27FC236}">
                <a16:creationId xmlns:a16="http://schemas.microsoft.com/office/drawing/2014/main" id="{58418CC2-8CDB-4E3C-826C-3EEAC0D1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8811451"/>
            <a:ext cx="1804949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rPr>
              <a:t>협의한 내용을 책임 있게 수행합니</a:t>
            </a:r>
          </a:p>
        </p:txBody>
      </p:sp>
      <p:sp>
        <p:nvSpPr>
          <p:cNvPr id="44" name="editable-text-31">
            <a:extLst xmlns:a="http://schemas.openxmlformats.org/drawingml/2006/main">
              <a:ext uri="{FF2B5EF4-FFF2-40B4-BE49-F238E27FC236}">
                <a16:creationId xmlns:a16="http://schemas.microsoft.com/office/drawing/2014/main" id="{C926C4D3-587F-4B72-8F61-3772EBD3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9010524"/>
            <a:ext cx="287413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DFE9F1"/>
                </a:solidFill>
                <a:latin typeface="Noto Sans KR"/>
                <a:ea typeface="Noto Sans KR"/>
                <a:cs typeface="Noto Sans KR"/>
              </a:rPr>
              <a:t>다.</a:t>
            </a:r>
          </a:p>
        </p:txBody>
      </p:sp>
    </p:spTree>
    <p:extLst>
      <p:ext uri="{BB962C8B-B14F-4D97-AF65-F5344CB8AC3E}">
        <p14:creationId xmlns:p14="http://schemas.microsoft.com/office/powerpoint/2010/main" val="4442188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surface-0">
            <a:extLst xmlns:a="http://schemas.openxmlformats.org/drawingml/2006/main">
              <a:ext uri="{FF2B5EF4-FFF2-40B4-BE49-F238E27FC236}">
                <a16:creationId xmlns:a16="http://schemas.microsoft.com/office/drawing/2014/main" id="{0D8DDA03-5A61-43C8-BA93-30144626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A6565F20-1133-45A9-B14B-679D07B9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F22D71BB-B555-41E2-8D69-7DE7DD464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099300"/>
            <a:ext cx="393700" cy="36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CA2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F4685619-A0C9-4840-8CFA-09C5A3B0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645400"/>
            <a:ext cx="393700" cy="36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CA2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DDE6107A-324A-4F61-8678-BDABEED1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191500"/>
            <a:ext cx="393700" cy="36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CA2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973B9946-5B57-49B2-8F0D-2A63A3F9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737600"/>
            <a:ext cx="393700" cy="36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CA2"/>
          </a:solidFill>
          <a:ln xmlns:a="http://schemas.openxmlformats.org/drawingml/2006/main" w="0">
            <a:noFill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4E8C1-D452-4833-ACE3-CB2F921E89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6efb48671a41b6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F76AAB-40E7-46C8-BC9F-4B251C0E05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5d5f0116b4e0d"/>
          <a:stretch xmlns:a="http://schemas.openxmlformats.org/drawingml/2006/main"/>
        </p:blipFill>
        <p:spPr>
          <a:xfrm xmlns:a="http://schemas.openxmlformats.org/drawingml/2006/main">
            <a:off x="508243" y="2603500"/>
            <a:ext cx="3136414" cy="3543300"/>
          </a:xfrm>
          <a:prstGeom xmlns:a="http://schemas.openxmlformats.org/drawingml/2006/main" prst="rect">
            <a:avLst/>
          </a:prstGeom>
        </p:spPr>
      </p:pic>
      <p:sp>
        <p:nvSpPr>
          <p:cNvPr id="9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B48422F2-7DA0-46F2-B0FB-AFC200FB4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23432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02 / CORE BUSINESS</a:t>
            </a:r>
          </a:p>
        </p:txBody>
      </p:sp>
      <p:sp>
        <p:nvSpPr>
          <p:cNvPr id="10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06F1850C-B826-47C6-9C5F-F48CEE061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246552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철골 구조물 내화도장</a:t>
            </a:r>
          </a:p>
        </p:txBody>
      </p:sp>
      <p:sp>
        <p:nvSpPr>
          <p:cNvPr id="11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B5437197-DFEF-4449-A53E-1BBC3491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3781222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하도 방청부터 내화도료, 상도 마감까지 공정에 맞춰 시공합니다.</a:t>
            </a:r>
          </a:p>
        </p:txBody>
      </p:sp>
      <p:sp>
        <p:nvSpPr>
          <p:cNvPr id="12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2918D92E-53CE-4576-AAA2-49E8A5E84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3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813A093B-8349-47EB-8CAA-B19AF735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03 / 08</a:t>
            </a:r>
          </a:p>
        </p:txBody>
      </p:sp>
      <p:sp>
        <p:nvSpPr>
          <p:cNvPr id="14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4DAF2789-838A-4948-B7E1-8A0A0A59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740152"/>
            <a:ext cx="148653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3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3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3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내화페인트</a:t>
            </a:r>
          </a:p>
        </p:txBody>
      </p:sp>
      <p:sp>
        <p:nvSpPr>
          <p:cNvPr id="15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B31FF643-6FD7-47B8-A3BE-4425A981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280664"/>
            <a:ext cx="3196996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철골 구조물의 내화 성능 확보를 위한 도장공사입니다.</a:t>
            </a:r>
          </a:p>
        </p:txBody>
      </p:sp>
      <p:sp>
        <p:nvSpPr>
          <p:cNvPr id="16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67F0A4EB-AE1F-48DA-BE10-3774C60AE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21964"/>
            <a:ext cx="322828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설계와 현장 시방에 맞는 도료 및 도막두께를 확인하고,</a:t>
            </a:r>
          </a:p>
        </p:txBody>
      </p:sp>
      <p:sp>
        <p:nvSpPr>
          <p:cNvPr id="17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F5D6A88A-A5EB-4429-9A21-B1466ED7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63264"/>
            <a:ext cx="197769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 공정별 시공 상태를 관리합니다.</a:t>
            </a:r>
          </a:p>
        </p:txBody>
      </p:sp>
      <p:sp>
        <p:nvSpPr>
          <p:cNvPr id="18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C5A1F6CF-10DD-4329-92D8-AF55C7CE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88764"/>
            <a:ext cx="68826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적용 현장</a:t>
            </a:r>
          </a:p>
        </p:txBody>
      </p:sp>
      <p:sp>
        <p:nvSpPr>
          <p:cNvPr id="19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B525FC39-36CA-4A6C-8B6B-EED3A1461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879949"/>
            <a:ext cx="1775648" cy="198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공장 · 물류창고 · 철골 구조물</a:t>
            </a:r>
          </a:p>
        </p:txBody>
      </p:sp>
      <p:sp>
        <p:nvSpPr>
          <p:cNvPr id="20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B4D1249A-93B5-49AC-83EC-97A80A5E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5312664"/>
            <a:ext cx="68826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관리 항목</a:t>
            </a:r>
          </a:p>
        </p:txBody>
      </p:sp>
      <p:sp>
        <p:nvSpPr>
          <p:cNvPr id="21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04C06F15-ABF3-46CE-AAB8-80536615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5603849"/>
            <a:ext cx="2303043" cy="198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바탕 상태 · 도료 확인 · 도막두께 · 마감</a:t>
            </a:r>
          </a:p>
        </p:txBody>
      </p:sp>
      <p:sp>
        <p:nvSpPr>
          <p:cNvPr id="22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90F44856-98A2-4ED9-874F-1DCCA4E4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620256"/>
            <a:ext cx="1804949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9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9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공정별 확인 사항</a:t>
            </a:r>
          </a:p>
        </p:txBody>
      </p:sp>
      <p:sp>
        <p:nvSpPr>
          <p:cNvPr id="23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DD10DF06-6374-4021-A40D-541842B7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192264"/>
            <a:ext cx="22040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1</a:t>
            </a:r>
          </a:p>
        </p:txBody>
      </p:sp>
      <p:sp>
        <p:nvSpPr>
          <p:cNvPr id="24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992DCE2E-CE40-48FD-97EA-A02C00EA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500" y="7154164"/>
            <a:ext cx="68826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바탕 점검</a:t>
            </a:r>
          </a:p>
        </p:txBody>
      </p:sp>
      <p:sp>
        <p:nvSpPr>
          <p:cNvPr id="25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D08DD4AC-3B3B-4F8C-AED7-EFB3D1D6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7165340"/>
            <a:ext cx="1729994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철골 표면과 녹·오염 상태 확인</a:t>
            </a:r>
          </a:p>
        </p:txBody>
      </p:sp>
      <p:sp>
        <p:nvSpPr>
          <p:cNvPr id="26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7AF567A6-3F26-429F-9B9B-125B9B60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38364"/>
            <a:ext cx="22040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2</a:t>
            </a:r>
          </a:p>
        </p:txBody>
      </p:sp>
      <p:sp>
        <p:nvSpPr>
          <p:cNvPr id="27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1D774EBD-A5B8-44DD-B1A2-37F897682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500" y="7700264"/>
            <a:ext cx="68826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하도 방청</a:t>
            </a:r>
          </a:p>
        </p:txBody>
      </p:sp>
      <p:sp>
        <p:nvSpPr>
          <p:cNvPr id="28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FD86F832-CA38-4C4F-8CE2-E847D362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7711440"/>
            <a:ext cx="184683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용접부·볼트부 등 보수 구간 확인</a:t>
            </a:r>
          </a:p>
        </p:txBody>
      </p:sp>
      <p:sp>
        <p:nvSpPr>
          <p:cNvPr id="29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C21FF5DA-7957-4F2C-80D5-CB09F65D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284464"/>
            <a:ext cx="22040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3</a:t>
            </a:r>
          </a:p>
        </p:txBody>
      </p:sp>
      <p:sp>
        <p:nvSpPr>
          <p:cNvPr id="30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80E21BBE-A91F-4517-A4AC-542549F8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500" y="8246364"/>
            <a:ext cx="656971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내화도장</a:t>
            </a:r>
          </a:p>
        </p:txBody>
      </p:sp>
      <p:sp>
        <p:nvSpPr>
          <p:cNvPr id="31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9E20B923-EA6D-4901-8364-3EB6A17A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8257540"/>
            <a:ext cx="2151762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도장 조건·도막두께·공정 간 건조 확인</a:t>
            </a:r>
          </a:p>
        </p:txBody>
      </p:sp>
      <p:sp>
        <p:nvSpPr>
          <p:cNvPr id="32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D20AE60A-1E7D-4A8A-9552-2492104B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830564"/>
            <a:ext cx="22040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4</a:t>
            </a:r>
          </a:p>
        </p:txBody>
      </p:sp>
      <p:sp>
        <p:nvSpPr>
          <p:cNvPr id="33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12425F7B-859C-4342-A2B1-B92DEAA6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500" y="8792464"/>
            <a:ext cx="68826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상도 마감</a:t>
            </a:r>
          </a:p>
        </p:txBody>
      </p:sp>
      <p:sp>
        <p:nvSpPr>
          <p:cNvPr id="34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89041BC7-828D-44BA-B0A5-E8D9D98B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8803640"/>
            <a:ext cx="1875282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색상·표면 상태 및 완료 구간 점검</a:t>
            </a:r>
          </a:p>
        </p:txBody>
      </p:sp>
      <p:sp>
        <p:nvSpPr>
          <p:cNvPr id="35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72701620-28F5-4E72-BE05-8D3037D9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587992"/>
            <a:ext cx="102964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사업분야 소개 이미지</a:t>
            </a:r>
          </a:p>
        </p:txBody>
      </p:sp>
    </p:spTree>
    <p:extLst>
      <p:ext uri="{BB962C8B-B14F-4D97-AF65-F5344CB8AC3E}">
        <p14:creationId xmlns:p14="http://schemas.microsoft.com/office/powerpoint/2010/main" val="21387313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surface-0">
            <a:extLst xmlns:a="http://schemas.openxmlformats.org/drawingml/2006/main">
              <a:ext uri="{FF2B5EF4-FFF2-40B4-BE49-F238E27FC236}">
                <a16:creationId xmlns:a16="http://schemas.microsoft.com/office/drawing/2014/main" id="{491C9D0F-A3BC-4AA6-B2BB-4299F722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9DFCC4AB-6900-4455-BE98-370BED0A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A6A68E-FB40-4F08-981F-2748D97B70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19e32571d34f0f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3EDBD-C382-4D67-B2FD-C7A92660F1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8b6dcd420848ee"/>
          <a:stretch xmlns:a="http://schemas.openxmlformats.org/drawingml/2006/main"/>
        </p:blipFill>
        <p:spPr>
          <a:xfrm xmlns:a="http://schemas.openxmlformats.org/drawingml/2006/main">
            <a:off x="509293" y="2654300"/>
            <a:ext cx="3147014" cy="16764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09120-7D0A-44CB-86E4-60B59C662D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d7945f4394869"/>
          <a:stretch xmlns:a="http://schemas.openxmlformats.org/drawingml/2006/main"/>
        </p:blipFill>
        <p:spPr>
          <a:xfrm xmlns:a="http://schemas.openxmlformats.org/drawingml/2006/main">
            <a:off x="3900193" y="2654300"/>
            <a:ext cx="3147014" cy="16764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572439-4168-4730-88DB-8D31F9DDA7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b5cfaee96b4da1"/>
          <a:stretch xmlns:a="http://schemas.openxmlformats.org/drawingml/2006/main"/>
        </p:blipFill>
        <p:spPr>
          <a:xfrm xmlns:a="http://schemas.openxmlformats.org/drawingml/2006/main">
            <a:off x="509293" y="5930900"/>
            <a:ext cx="3147014" cy="16764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066EC-9B93-46FA-8817-8F1A0414E0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e64225a5d84b9f"/>
          <a:stretch xmlns:a="http://schemas.openxmlformats.org/drawingml/2006/main"/>
        </p:blipFill>
        <p:spPr>
          <a:xfrm xmlns:a="http://schemas.openxmlformats.org/drawingml/2006/main">
            <a:off x="3900193" y="5930900"/>
            <a:ext cx="3147014" cy="1676400"/>
          </a:xfrm>
          <a:prstGeom xmlns:a="http://schemas.openxmlformats.org/drawingml/2006/main" prst="rect">
            <a:avLst/>
          </a:prstGeom>
        </p:spPr>
      </p:pic>
      <p:sp>
        <p:nvSpPr>
          <p:cNvPr id="8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3A7E3128-1F90-4F91-9EBC-4C98CF91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28370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03 / BUSINESS AREAS</a:t>
            </a:r>
          </a:p>
        </p:txBody>
      </p:sp>
      <p:sp>
        <p:nvSpPr>
          <p:cNvPr id="9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09FE4C4D-AAB9-4291-B0B2-40D1368A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653358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공간과 용도에 맞춘 시공</a:t>
            </a:r>
          </a:p>
        </p:txBody>
      </p:sp>
      <p:sp>
        <p:nvSpPr>
          <p:cNvPr id="10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E5597F78-905B-4A28-B87F-43F2BFB64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4237621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사용 환경과 바탕 상태를 검토하여 적합한 도장·방수 공정을 계획합니다.</a:t>
            </a:r>
          </a:p>
        </p:txBody>
      </p:sp>
      <p:sp>
        <p:nvSpPr>
          <p:cNvPr id="11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D08EFFF6-7AC3-4512-81D9-A95642FF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2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A51AA75D-F5E9-4AC4-8358-C7E57BF1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04 / 08</a:t>
            </a:r>
          </a:p>
        </p:txBody>
      </p:sp>
      <p:sp>
        <p:nvSpPr>
          <p:cNvPr id="13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3CD6CB2F-EFE5-4AC4-A8A8-7B84CB39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534408"/>
            <a:ext cx="113601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바닥에폭시</a:t>
            </a:r>
          </a:p>
        </p:txBody>
      </p:sp>
      <p:sp>
        <p:nvSpPr>
          <p:cNvPr id="14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8035BD5F-8C8B-4567-AD17-81D33458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905502"/>
            <a:ext cx="320059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공장·창고·주차장 등 바닥의 사용 환경에 맞춘 에폭시 코</a:t>
            </a:r>
          </a:p>
        </p:txBody>
      </p:sp>
      <p:sp>
        <p:nvSpPr>
          <p:cNvPr id="15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FB4DCFFE-BD48-458E-AFCE-D13D99D00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121402"/>
            <a:ext cx="109846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팅과 라이닝 마감.</a:t>
            </a:r>
          </a:p>
        </p:txBody>
      </p:sp>
      <p:sp>
        <p:nvSpPr>
          <p:cNvPr id="16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3AE2761C-0FBB-4378-821E-9432A788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4534408"/>
            <a:ext cx="1654392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우레탄단열·방수</a:t>
            </a:r>
          </a:p>
        </p:txBody>
      </p:sp>
      <p:sp>
        <p:nvSpPr>
          <p:cNvPr id="17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68D9CD80-8622-459E-B4E2-972774972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4905502"/>
            <a:ext cx="327833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옥상·바닥 등 현장 조건에 맞춘 우레탄 관련 공사와 방수층</a:t>
            </a:r>
          </a:p>
        </p:txBody>
      </p:sp>
      <p:sp>
        <p:nvSpPr>
          <p:cNvPr id="18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88580D11-627B-4D72-BC8E-63CF1DED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5121402"/>
            <a:ext cx="45518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 시공.</a:t>
            </a:r>
          </a:p>
        </p:txBody>
      </p:sp>
      <p:sp>
        <p:nvSpPr>
          <p:cNvPr id="19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122A86E6-6D3C-4ACB-911F-ED81A2B5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811008"/>
            <a:ext cx="937387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건축도장</a:t>
            </a:r>
          </a:p>
        </p:txBody>
      </p:sp>
      <p:sp>
        <p:nvSpPr>
          <p:cNvPr id="20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E0B7376B-2A9C-46FA-9651-13DBDCF1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182102"/>
            <a:ext cx="325966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건축물 내·외부 도장, 철골 방청 및 상도 마감. 바탕 정리부</a:t>
            </a:r>
          </a:p>
        </p:txBody>
      </p:sp>
      <p:sp>
        <p:nvSpPr>
          <p:cNvPr id="21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4569068D-18F8-4BC0-83E7-0B430AA70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98002"/>
            <a:ext cx="109846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터 마감까지 관리.</a:t>
            </a:r>
          </a:p>
        </p:txBody>
      </p:sp>
      <p:sp>
        <p:nvSpPr>
          <p:cNvPr id="22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8F31CE2E-322C-42C2-A4A0-ABED802A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7811008"/>
            <a:ext cx="2148372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7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자재도소매 · 기타공사</a:t>
            </a:r>
          </a:p>
        </p:txBody>
      </p:sp>
      <p:sp>
        <p:nvSpPr>
          <p:cNvPr id="23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7DB6B65F-EB3B-4C09-AB1A-17E9B556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8182102"/>
            <a:ext cx="324846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도료·부자재 공급과 현장 요청에 따른 보수도장 및 부대공</a:t>
            </a:r>
          </a:p>
        </p:txBody>
      </p:sp>
      <p:sp>
        <p:nvSpPr>
          <p:cNvPr id="24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48721072-5C62-465E-B314-0A39F19E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8398002"/>
            <a:ext cx="302628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사.</a:t>
            </a:r>
          </a:p>
        </p:txBody>
      </p:sp>
      <p:sp>
        <p:nvSpPr>
          <p:cNvPr id="25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15CBA5FB-E1B6-43D6-B5EB-8C76A961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400540"/>
            <a:ext cx="3447162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주요 취급 도료 브랜드  |  에스피삼화 · KCC페인트 · 노루페인트</a:t>
            </a:r>
          </a:p>
        </p:txBody>
      </p:sp>
      <p:sp>
        <p:nvSpPr>
          <p:cNvPr id="26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A83F67B1-8B6D-4C26-99DB-D450A4D4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89592"/>
            <a:ext cx="152524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이미지는 사업분야 소개용입니다.</a:t>
            </a:r>
          </a:p>
        </p:txBody>
      </p:sp>
    </p:spTree>
    <p:extLst>
      <p:ext uri="{BB962C8B-B14F-4D97-AF65-F5344CB8AC3E}">
        <p14:creationId xmlns:p14="http://schemas.microsoft.com/office/powerpoint/2010/main" val="19502579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surface-0">
            <a:extLst xmlns:a="http://schemas.openxmlformats.org/drawingml/2006/main">
              <a:ext uri="{FF2B5EF4-FFF2-40B4-BE49-F238E27FC236}">
                <a16:creationId xmlns:a16="http://schemas.microsoft.com/office/drawing/2014/main" id="{AF70FEE0-CE65-495D-B06D-B3EC6463C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C0F3BA91-D4F3-4772-B632-207F986B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E7997942-2397-48EC-B276-CA3B9AAB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717800"/>
            <a:ext cx="31496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C2B8B63E-9DC7-40FF-8F1A-0DA746096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2717800"/>
            <a:ext cx="31496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1F9F8C23-9334-456C-8DDB-C05682C0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610100"/>
            <a:ext cx="31496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6D9FC748-28AF-4EC2-AE4C-8A62D163E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4610100"/>
            <a:ext cx="31496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7E618-3986-4426-8EFA-8BE7D4AEDB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5125e0ecb4194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8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8AAC4B1A-2913-4D04-989E-D62C9B4C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353312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04 / QUALITY &amp; SAFETY</a:t>
            </a:r>
          </a:p>
        </p:txBody>
      </p:sp>
      <p:sp>
        <p:nvSpPr>
          <p:cNvPr id="9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692D7B51-05B1-4FED-B90A-089314FAE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4406519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안전한 작업, 공정별 품질관리</a:t>
            </a:r>
          </a:p>
        </p:txBody>
      </p:sp>
      <p:sp>
        <p:nvSpPr>
          <p:cNvPr id="10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FC53829D-7A53-437B-9C8F-5E40D66D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435790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착수 전 확인부터 시공 기록과 완료 점검까지, 현장을 중심으로 관리합니다.</a:t>
            </a:r>
          </a:p>
        </p:txBody>
      </p:sp>
      <p:sp>
        <p:nvSpPr>
          <p:cNvPr id="11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21487EB7-6CD6-4AC5-8A38-55AEFD30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2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92191BEE-9C4A-4F6C-8032-8B656BA03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05 / 08</a:t>
            </a:r>
          </a:p>
        </p:txBody>
      </p:sp>
      <p:sp>
        <p:nvSpPr>
          <p:cNvPr id="13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BAFDECCF-5EEC-4832-A405-2555A881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923540"/>
            <a:ext cx="753618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SAFETY 01</a:t>
            </a:r>
          </a:p>
        </p:txBody>
      </p:sp>
      <p:sp>
        <p:nvSpPr>
          <p:cNvPr id="14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6AC9EF1F-C4ED-44D1-B515-A0B560BD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235960"/>
            <a:ext cx="114795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작업 전 TBM</a:t>
            </a:r>
          </a:p>
        </p:txBody>
      </p:sp>
      <p:sp>
        <p:nvSpPr>
          <p:cNvPr id="15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D89A434B-4C98-4E4B-BDEA-A3008639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584703"/>
            <a:ext cx="2857748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작업 내용과 위험요인을 공유하고, 작업 동선·장비</a:t>
            </a:r>
          </a:p>
        </p:txBody>
      </p:sp>
      <p:sp>
        <p:nvSpPr>
          <p:cNvPr id="16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B0C80E51-9669-4E6B-911B-0CD05CA3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804730"/>
            <a:ext cx="2214468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 상태·보호구 착용 여부를 확인합니다.</a:t>
            </a:r>
          </a:p>
        </p:txBody>
      </p:sp>
      <p:sp>
        <p:nvSpPr>
          <p:cNvPr id="17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B60A1328-8FCF-47B0-8661-289E061F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923540"/>
            <a:ext cx="753617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SAFETY 02</a:t>
            </a:r>
          </a:p>
        </p:txBody>
      </p:sp>
      <p:sp>
        <p:nvSpPr>
          <p:cNvPr id="18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0357C2D2-093B-41B0-8ECE-100011A8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235960"/>
            <a:ext cx="2220276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개인보호구·고소작업 관리</a:t>
            </a:r>
          </a:p>
        </p:txBody>
      </p:sp>
      <p:sp>
        <p:nvSpPr>
          <p:cNvPr id="19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4DD417E5-60AD-48FF-8B36-BA770A56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584703"/>
            <a:ext cx="2827878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안전모·보호구와 안전벨트 등을 점검하고, 고소작</a:t>
            </a:r>
          </a:p>
        </p:txBody>
      </p:sp>
      <p:sp>
        <p:nvSpPr>
          <p:cNvPr id="20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965DD267-518F-4B85-8A90-21D102565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804730"/>
            <a:ext cx="2184597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업대·스카이 작업 조건을 확인합니다.</a:t>
            </a:r>
          </a:p>
        </p:txBody>
      </p:sp>
      <p:sp>
        <p:nvSpPr>
          <p:cNvPr id="21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3301219D-05EA-4C8F-AD86-5DAB281FC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4815840"/>
            <a:ext cx="824992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QUALITY 01</a:t>
            </a:r>
          </a:p>
        </p:txBody>
      </p:sp>
      <p:sp>
        <p:nvSpPr>
          <p:cNvPr id="22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18D31D75-9E59-415E-AAAB-215FF9F7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128260"/>
            <a:ext cx="17371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자재·도장 조건 확인</a:t>
            </a:r>
          </a:p>
        </p:txBody>
      </p:sp>
      <p:sp>
        <p:nvSpPr>
          <p:cNvPr id="23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00E23164-330C-4B6F-BE8F-B2B595E3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477003"/>
            <a:ext cx="2764936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사용 도료와 시방을 확인하고, 바탕 상태·건조 조</a:t>
            </a:r>
          </a:p>
        </p:txBody>
      </p:sp>
      <p:sp>
        <p:nvSpPr>
          <p:cNvPr id="24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805CACAE-01EB-45B9-8320-10A6F979A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5697030"/>
            <a:ext cx="1663999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건·공정 순서를 검토합니다.</a:t>
            </a:r>
          </a:p>
        </p:txBody>
      </p:sp>
      <p:sp>
        <p:nvSpPr>
          <p:cNvPr id="25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30E8E839-F456-4B46-9FC4-122194FA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4815840"/>
            <a:ext cx="824991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QUALITY 02</a:t>
            </a:r>
          </a:p>
        </p:txBody>
      </p:sp>
      <p:sp>
        <p:nvSpPr>
          <p:cNvPr id="26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8096A527-18B9-4AE1-9893-FFEEF19C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5128260"/>
            <a:ext cx="1801367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도막·표면·마감 점검</a:t>
            </a:r>
          </a:p>
        </p:txBody>
      </p:sp>
      <p:sp>
        <p:nvSpPr>
          <p:cNvPr id="27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8EB68942-ED9E-4C95-9A69-EF4233D1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5477003"/>
            <a:ext cx="2735066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도장 구간별 상태와 도막두께, 색상·표면 마감을</a:t>
            </a:r>
          </a:p>
        </p:txBody>
      </p:sp>
      <p:sp>
        <p:nvSpPr>
          <p:cNvPr id="28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EB768EB5-86BA-43CF-B7E8-E0474B489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5697030"/>
            <a:ext cx="1987106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확인하고 보완 내용을 기록합니다.</a:t>
            </a:r>
          </a:p>
        </p:txBody>
      </p:sp>
      <p:sp>
        <p:nvSpPr>
          <p:cNvPr id="29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EAA48725-45D9-40B9-90D2-CDA40F98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901180"/>
            <a:ext cx="1892427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0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0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0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현장 운영의 기본</a:t>
            </a:r>
          </a:p>
        </p:txBody>
      </p:sp>
      <p:sp>
        <p:nvSpPr>
          <p:cNvPr id="30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7DDCEB26-D4B3-4081-9123-558EE9EA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490460"/>
            <a:ext cx="35433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01</a:t>
            </a:r>
          </a:p>
        </p:txBody>
      </p:sp>
      <p:sp>
        <p:nvSpPr>
          <p:cNvPr id="31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B2C20636-AE5B-482A-B50F-9272A6306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7485888"/>
            <a:ext cx="73784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착수 협의</a:t>
            </a:r>
          </a:p>
        </p:txBody>
      </p:sp>
      <p:sp>
        <p:nvSpPr>
          <p:cNvPr id="32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6184113D-5EA4-498A-ABE7-7F7B034A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7509002"/>
            <a:ext cx="2282076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공사 범위·물량·일정 및 현장 조건 확인</a:t>
            </a:r>
          </a:p>
        </p:txBody>
      </p:sp>
      <p:sp>
        <p:nvSpPr>
          <p:cNvPr id="33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7DB7A34C-2BFC-46D5-87FE-961F3885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125460"/>
            <a:ext cx="35433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34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257A869D-C442-4415-8F61-3D0BC5F0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8120888"/>
            <a:ext cx="73784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현장 기록</a:t>
            </a:r>
          </a:p>
        </p:txBody>
      </p:sp>
      <p:sp>
        <p:nvSpPr>
          <p:cNvPr id="35" name="editable-text-27">
            <a:extLst xmlns:a="http://schemas.openxmlformats.org/drawingml/2006/main">
              <a:ext uri="{FF2B5EF4-FFF2-40B4-BE49-F238E27FC236}">
                <a16:creationId xmlns:a16="http://schemas.microsoft.com/office/drawing/2014/main" id="{F353CDAA-1190-432D-AB99-13BEE059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44002"/>
            <a:ext cx="2404758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자재 사용·투입 인원·장비 사용 내역 관리</a:t>
            </a:r>
          </a:p>
        </p:txBody>
      </p:sp>
      <p:sp>
        <p:nvSpPr>
          <p:cNvPr id="36" name="editable-text-28">
            <a:extLst xmlns:a="http://schemas.openxmlformats.org/drawingml/2006/main">
              <a:ext uri="{FF2B5EF4-FFF2-40B4-BE49-F238E27FC236}">
                <a16:creationId xmlns:a16="http://schemas.microsoft.com/office/drawing/2014/main" id="{19DBFCC5-2452-4872-81BA-B30AED672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760460"/>
            <a:ext cx="35433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37" name="editable-text-29">
            <a:extLst xmlns:a="http://schemas.openxmlformats.org/drawingml/2006/main">
              <a:ext uri="{FF2B5EF4-FFF2-40B4-BE49-F238E27FC236}">
                <a16:creationId xmlns:a16="http://schemas.microsoft.com/office/drawing/2014/main" id="{FA553229-235D-4DC3-8DC7-3FFF8DFF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8755888"/>
            <a:ext cx="73784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완료 점검</a:t>
            </a:r>
          </a:p>
        </p:txBody>
      </p:sp>
      <p:sp>
        <p:nvSpPr>
          <p:cNvPr id="38" name="editable-text-30">
            <a:extLst xmlns:a="http://schemas.openxmlformats.org/drawingml/2006/main">
              <a:ext uri="{FF2B5EF4-FFF2-40B4-BE49-F238E27FC236}">
                <a16:creationId xmlns:a16="http://schemas.microsoft.com/office/drawing/2014/main" id="{411DA402-66BA-4D53-B6B0-59CFAC660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779002"/>
            <a:ext cx="2237137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시공 상태·보완 사항 확인 및 현장 정리</a:t>
            </a:r>
          </a:p>
        </p:txBody>
      </p:sp>
    </p:spTree>
    <p:extLst>
      <p:ext uri="{BB962C8B-B14F-4D97-AF65-F5344CB8AC3E}">
        <p14:creationId xmlns:p14="http://schemas.microsoft.com/office/powerpoint/2010/main" val="9643096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surface-0">
            <a:extLst xmlns:a="http://schemas.openxmlformats.org/drawingml/2006/main">
              <a:ext uri="{FF2B5EF4-FFF2-40B4-BE49-F238E27FC236}">
                <a16:creationId xmlns:a16="http://schemas.microsoft.com/office/drawing/2014/main" id="{40A5190B-D46E-47D3-80D0-A20B168E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3BF2F33F-04A9-461C-872D-D61BEBB3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D93773A5-EDEC-4D43-B288-48F9D676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2800" y="2844800"/>
            <a:ext cx="3390900" cy="104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871C23B0-9CB7-41B7-B194-EB470A62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6500" y="3886200"/>
            <a:ext cx="254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CA2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94BAD652-01ED-403A-AADB-BA762CE6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2800" y="4394200"/>
            <a:ext cx="3390900" cy="104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E59A7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EE8AA8AE-6E3D-4520-AF85-1A207A25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8900" y="5918200"/>
            <a:ext cx="48387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DD9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34044279-606E-4699-9687-F7D119B3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261100"/>
            <a:ext cx="2070100" cy="86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4AC2DDB3-C469-4CC9-A9B1-A76BF785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6261100"/>
            <a:ext cx="2070100" cy="86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0BDF7779-36BB-459B-B2C2-F4F3C09E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261100"/>
            <a:ext cx="2070100" cy="86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0" name="surface-9">
            <a:extLst xmlns:a="http://schemas.openxmlformats.org/drawingml/2006/main">
              <a:ext uri="{FF2B5EF4-FFF2-40B4-BE49-F238E27FC236}">
                <a16:creationId xmlns:a16="http://schemas.microsoft.com/office/drawing/2014/main" id="{6DD01798-8365-4AEF-9DC9-348562D8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229600"/>
            <a:ext cx="6540500" cy="43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11" name="surface-10">
            <a:extLst xmlns:a="http://schemas.openxmlformats.org/drawingml/2006/main">
              <a:ext uri="{FF2B5EF4-FFF2-40B4-BE49-F238E27FC236}">
                <a16:creationId xmlns:a16="http://schemas.microsoft.com/office/drawing/2014/main" id="{6332BA90-4234-4E88-8906-59A8FC68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661400"/>
            <a:ext cx="6540500" cy="55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B00563-88F0-45B8-8690-3550DCF180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80e0058be43a5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13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B880925D-BDA2-431E-B75C-94294E4A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195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05 / ORGANIZATION</a:t>
            </a:r>
          </a:p>
        </p:txBody>
      </p:sp>
      <p:sp>
        <p:nvSpPr>
          <p:cNvPr id="14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8F95650E-9C9F-433D-9CFD-2EA28A71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4733672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현장과 관리가 함께 움직입니다.</a:t>
            </a:r>
          </a:p>
        </p:txBody>
      </p:sp>
      <p:sp>
        <p:nvSpPr>
          <p:cNvPr id="15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7E8283F2-5B73-4914-9341-E4E39FE3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4159249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직책과 업무에 따른 부서 구분으로 의사소통과 현장 운영을 지원합니다.</a:t>
            </a:r>
          </a:p>
        </p:txBody>
      </p:sp>
      <p:sp>
        <p:nvSpPr>
          <p:cNvPr id="16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D303B20E-949F-493D-B387-5A58F31F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7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F9FE9B56-F6BC-4641-AC73-B70122A2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06 / 08</a:t>
            </a:r>
          </a:p>
        </p:txBody>
      </p:sp>
      <p:sp>
        <p:nvSpPr>
          <p:cNvPr id="18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2FA055BE-CF34-4651-AC60-5A8E2C56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7200" y="3068828"/>
            <a:ext cx="1428114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경영관리부</a:t>
            </a:r>
          </a:p>
        </p:txBody>
      </p:sp>
      <p:sp>
        <p:nvSpPr>
          <p:cNvPr id="19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D2FBED6A-38CC-442B-8738-B483269F9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534664"/>
            <a:ext cx="1850986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D8EAF5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D8EAF5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D8EAF5"/>
                </a:solidFill>
                <a:latin typeface="Noto Sans KR"/>
                <a:ea typeface="Noto Sans KR"/>
                <a:cs typeface="Noto Sans KR"/>
              </a:rPr>
              <a:t>대표이사 · 과장 · 실장 · 이사</a:t>
            </a:r>
          </a:p>
        </p:txBody>
      </p:sp>
      <p:sp>
        <p:nvSpPr>
          <p:cNvPr id="20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281DA775-91D0-435D-9282-4681B68B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618228"/>
            <a:ext cx="1747748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공사부 직영팀</a:t>
            </a:r>
          </a:p>
        </p:txBody>
      </p:sp>
      <p:sp>
        <p:nvSpPr>
          <p:cNvPr id="21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DD9EEACA-C0D6-41CC-B669-B978FD14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084064"/>
            <a:ext cx="2189479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현장 시공 · 공정별 작업 · 현장 기록</a:t>
            </a:r>
          </a:p>
        </p:txBody>
      </p:sp>
      <p:sp>
        <p:nvSpPr>
          <p:cNvPr id="22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155755BD-B0D7-4031-823C-16AEA2EA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564884"/>
            <a:ext cx="8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직영 1팀</a:t>
            </a:r>
          </a:p>
        </p:txBody>
      </p:sp>
      <p:sp>
        <p:nvSpPr>
          <p:cNvPr id="23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A2379F3B-CE2D-4CB8-9F0E-60C8CDA0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2000" y="6564884"/>
            <a:ext cx="8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직영 2팀</a:t>
            </a:r>
          </a:p>
        </p:txBody>
      </p:sp>
      <p:sp>
        <p:nvSpPr>
          <p:cNvPr id="24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9121D6EB-FEC8-49F4-874F-210077F3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7200" y="6564884"/>
            <a:ext cx="8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6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직영 3팀</a:t>
            </a:r>
          </a:p>
        </p:txBody>
      </p:sp>
      <p:sp>
        <p:nvSpPr>
          <p:cNvPr id="25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88659A2D-A605-4F2C-921E-D15B0404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749032"/>
            <a:ext cx="166626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기술자 자격현황</a:t>
            </a:r>
          </a:p>
        </p:txBody>
      </p:sp>
      <p:sp>
        <p:nvSpPr>
          <p:cNvPr id="26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9FADF905-D458-4D31-A932-4300ECD9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71840"/>
            <a:ext cx="37655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성명</a:t>
            </a:r>
          </a:p>
        </p:txBody>
      </p:sp>
      <p:sp>
        <p:nvSpPr>
          <p:cNvPr id="27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BE5D2D54-CBE2-4D36-A433-6D35A61A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8371840"/>
            <a:ext cx="727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기술자격명</a:t>
            </a:r>
          </a:p>
        </p:txBody>
      </p:sp>
      <p:sp>
        <p:nvSpPr>
          <p:cNvPr id="28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03AC28F9-0796-4517-BE6F-A79F07EB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8371840"/>
            <a:ext cx="755524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자격 취득일</a:t>
            </a:r>
          </a:p>
        </p:txBody>
      </p:sp>
      <p:sp>
        <p:nvSpPr>
          <p:cNvPr id="29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CA690FBE-3AA7-4276-8606-A57EC86A3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844788"/>
            <a:ext cx="563499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나동현</a:t>
            </a:r>
          </a:p>
        </p:txBody>
      </p:sp>
      <p:sp>
        <p:nvSpPr>
          <p:cNvPr id="30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E9EAEAF6-0F1C-4173-B63A-97963927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8855964"/>
            <a:ext cx="104254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건축도장기능사</a:t>
            </a:r>
          </a:p>
        </p:txBody>
      </p:sp>
      <p:sp>
        <p:nvSpPr>
          <p:cNvPr id="31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D109D41C-8BE8-4551-AB25-1F39BE82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8867140"/>
            <a:ext cx="777366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2026.10.02</a:t>
            </a:r>
          </a:p>
        </p:txBody>
      </p:sp>
      <p:sp>
        <p:nvSpPr>
          <p:cNvPr id="32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62C8B2B0-EEC2-4913-8631-AD82EB87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449816"/>
            <a:ext cx="2326234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자격증 확인이 필요한 경우 별도 문의해 주세요.</a:t>
            </a:r>
          </a:p>
        </p:txBody>
      </p:sp>
    </p:spTree>
    <p:extLst>
      <p:ext uri="{BB962C8B-B14F-4D97-AF65-F5344CB8AC3E}">
        <p14:creationId xmlns:p14="http://schemas.microsoft.com/office/powerpoint/2010/main" val="19773031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surface-0">
            <a:extLst xmlns:a="http://schemas.openxmlformats.org/drawingml/2006/main">
              <a:ext uri="{FF2B5EF4-FFF2-40B4-BE49-F238E27FC236}">
                <a16:creationId xmlns:a16="http://schemas.microsoft.com/office/drawing/2014/main" id="{AE529F7E-FFC9-4813-8FC3-A71563D9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0721AF41-7BFC-4565-ADC3-46CF94C8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F3483ADD-5AD2-48A6-A508-57858380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755900"/>
            <a:ext cx="6540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C9AA1F23-248B-47A4-8AE1-0DE900B4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2131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BA198DEC-688D-4D07-86AF-C3B5B1702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7846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F98CCAA5-1353-4551-B3C4-76380DC83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3561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F90672F6-126D-4C0A-890C-B2CEB7B8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9276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51A5647C-52E9-4137-B6CB-432B3128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4991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78B3A262-7308-4B03-9D1C-75FE45AC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0706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surface-9">
            <a:extLst xmlns:a="http://schemas.openxmlformats.org/drawingml/2006/main">
              <a:ext uri="{FF2B5EF4-FFF2-40B4-BE49-F238E27FC236}">
                <a16:creationId xmlns:a16="http://schemas.microsoft.com/office/drawing/2014/main" id="{CC2BAF71-F4E9-4909-9249-8415A07A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6421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1" name="surface-10">
            <a:extLst xmlns:a="http://schemas.openxmlformats.org/drawingml/2006/main">
              <a:ext uri="{FF2B5EF4-FFF2-40B4-BE49-F238E27FC236}">
                <a16:creationId xmlns:a16="http://schemas.microsoft.com/office/drawing/2014/main" id="{B534FCA2-5513-4DB5-A555-99DBB3C3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213600"/>
            <a:ext cx="6540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surface-11">
            <a:extLst xmlns:a="http://schemas.openxmlformats.org/drawingml/2006/main">
              <a:ext uri="{FF2B5EF4-FFF2-40B4-BE49-F238E27FC236}">
                <a16:creationId xmlns:a16="http://schemas.microsoft.com/office/drawing/2014/main" id="{FEE88EA0-DFF9-4E3B-9D1F-140B8E24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229600"/>
            <a:ext cx="6540500" cy="119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F5"/>
          </a:solidFill>
          <a:ln xmlns:a="http://schemas.openxmlformats.org/drawingml/2006/main" w="0">
            <a:noFill/>
          </a:ln>
        </p:spPr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7D7D32-4BA7-479C-B573-3D142CA926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0ba7d1b704fed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14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925612D1-2F9A-4C2A-B663-35C85D889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5112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06 / SELECTED PROJECTS</a:t>
            </a:r>
          </a:p>
        </p:txBody>
      </p:sp>
      <p:sp>
        <p:nvSpPr>
          <p:cNvPr id="15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1C66D522-72D3-4FF3-844C-2BD7BF0A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246552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확인된 주요 시공실적</a:t>
            </a:r>
          </a:p>
        </p:txBody>
      </p:sp>
      <p:sp>
        <p:nvSpPr>
          <p:cNvPr id="16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077DF2F9-3202-40D8-B7E3-86E2F0DB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3068472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홈페이지에 등록된 완료 공사 중 일부를 소개합니다.</a:t>
            </a:r>
          </a:p>
        </p:txBody>
      </p:sp>
      <p:sp>
        <p:nvSpPr>
          <p:cNvPr id="17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F74F95D5-16CD-48F7-8BC1-01D1CC30D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8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9EC39381-4634-43B4-A10F-2C98D4D9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07 / 08</a:t>
            </a:r>
          </a:p>
        </p:txBody>
      </p:sp>
      <p:sp>
        <p:nvSpPr>
          <p:cNvPr id="19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D1446A14-8BB1-47B5-9124-4032D8B4D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9664"/>
            <a:ext cx="528447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공사명</a:t>
            </a:r>
          </a:p>
        </p:txBody>
      </p:sp>
      <p:sp>
        <p:nvSpPr>
          <p:cNvPr id="20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80638A62-52D1-409B-BAAA-6B70A94E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300" y="2898140"/>
            <a:ext cx="610236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공사기간</a:t>
            </a:r>
          </a:p>
        </p:txBody>
      </p:sp>
      <p:sp>
        <p:nvSpPr>
          <p:cNvPr id="21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8CB10559-6840-4F27-83DE-409A99BA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6902"/>
            <a:ext cx="16748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괴산 천연가스시설 건축공사</a:t>
            </a:r>
          </a:p>
        </p:txBody>
      </p:sp>
      <p:sp>
        <p:nvSpPr>
          <p:cNvPr id="22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B1578993-7DE3-40E0-9A44-374BA2AF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34061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23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E458E63C-BF59-406A-A57B-B103487A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78402"/>
            <a:ext cx="195003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천연가스 공급시설 건설공사</a:t>
            </a:r>
          </a:p>
        </p:txBody>
      </p:sp>
      <p:sp>
        <p:nvSpPr>
          <p:cNvPr id="24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6D75B2A1-FB7E-4C50-99F0-9763E0D1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39776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25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66373794-BF35-44FE-A0C0-2A9A186D6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9902"/>
            <a:ext cx="2072717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강화도 영화촬영 스튜디오 신축공사</a:t>
            </a:r>
          </a:p>
        </p:txBody>
      </p:sp>
      <p:sp>
        <p:nvSpPr>
          <p:cNvPr id="26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CEBA4748-E496-4E4E-ADE7-130A69C7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45491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27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79D858D1-5522-454F-9BD8-A9CE45E8D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1402"/>
            <a:ext cx="1429436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이천 생산기지 신축공사</a:t>
            </a:r>
          </a:p>
        </p:txBody>
      </p:sp>
      <p:sp>
        <p:nvSpPr>
          <p:cNvPr id="28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4FEFB6AE-9A0B-4A77-9B65-DED304177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51206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29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8C206D37-F2BC-40B5-8288-F58896A2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2902"/>
            <a:ext cx="1429436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울산 화학공장 신축공사</a:t>
            </a:r>
          </a:p>
        </p:txBody>
      </p:sp>
      <p:sp>
        <p:nvSpPr>
          <p:cNvPr id="30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CC8870E6-3DD5-4D7F-95CF-E41418CD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56921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31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FEDFBCB1-F553-4761-A7D8-FB68B369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4402"/>
            <a:ext cx="195003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아산 일반산업단지 공장 신축공사</a:t>
            </a:r>
          </a:p>
        </p:txBody>
      </p:sp>
      <p:sp>
        <p:nvSpPr>
          <p:cNvPr id="32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52687976-FB3E-4FB0-9CBC-866E3ED9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62636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33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DC5E9D3B-E832-4CC3-8004-9AACDAEB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35902"/>
            <a:ext cx="1522248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공공도서관 내진보강공사</a:t>
            </a:r>
          </a:p>
        </p:txBody>
      </p:sp>
      <p:sp>
        <p:nvSpPr>
          <p:cNvPr id="34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DC15C963-F272-4F37-A32F-307EF6FD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68351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35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AD86451F-75C1-4AA5-AAF0-4D449D9EB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07402"/>
            <a:ext cx="16748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광주 수소생산기지 구축공사</a:t>
            </a:r>
          </a:p>
        </p:txBody>
      </p:sp>
      <p:sp>
        <p:nvSpPr>
          <p:cNvPr id="36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EE6DF2DD-4FE2-4BAF-B145-615E5AAF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5800" y="7406640"/>
            <a:ext cx="60109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37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C38BB5B8-404A-4419-A173-8511309C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427212"/>
            <a:ext cx="3028493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3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3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추가 시공사례  |  청주박물관 철골 내화도장</a:t>
            </a:r>
          </a:p>
        </p:txBody>
      </p:sp>
      <p:sp>
        <p:nvSpPr>
          <p:cNvPr id="38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27F3F31A-30B7-4B8B-AA0A-B0166558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778545"/>
            <a:ext cx="6222447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하도 방청부터 중도 내화페인트, 상도 흑색 마감까지 순차적으로 진행한 현장입니다. 자세한 시공 사진과 사례는 홈페</a:t>
            </a:r>
          </a:p>
        </p:txBody>
      </p:sp>
      <p:sp>
        <p:nvSpPr>
          <p:cNvPr id="39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1040184A-EA6F-4158-9A9C-1E6C4CC5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994445"/>
            <a:ext cx="2469155" cy="194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이지 현장 갤러리에서 확인하실 수 있습니다.</a:t>
            </a:r>
          </a:p>
        </p:txBody>
      </p:sp>
      <p:sp>
        <p:nvSpPr>
          <p:cNvPr id="40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CBD6B54B-EF0A-4147-B19C-97367A98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26092"/>
            <a:ext cx="2667229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공사금액 및 발주처 정보는 이 소개서에 표기하지 않았습니다.</a:t>
            </a:r>
          </a:p>
        </p:txBody>
      </p:sp>
    </p:spTree>
    <p:extLst>
      <p:ext uri="{BB962C8B-B14F-4D97-AF65-F5344CB8AC3E}">
        <p14:creationId xmlns:p14="http://schemas.microsoft.com/office/powerpoint/2010/main" val="880626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urface-0">
            <a:extLst xmlns:a="http://schemas.openxmlformats.org/drawingml/2006/main">
              <a:ext uri="{FF2B5EF4-FFF2-40B4-BE49-F238E27FC236}">
                <a16:creationId xmlns:a16="http://schemas.microsoft.com/office/drawing/2014/main" id="{CAA37716-BE4E-42D8-9F27-C9A65FA4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8A32A5FD-FBD0-466C-8754-086839F98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82600"/>
            <a:ext cx="2616200" cy="774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4719C837-3D03-47D6-835A-055FB6BB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6990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5A77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25448-4364-4219-962A-47B99FD4A4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466416b4d24e20"/>
          <a:stretch xmlns:a="http://schemas.openxmlformats.org/drawingml/2006/main"/>
        </p:blipFill>
        <p:spPr>
          <a:xfrm xmlns:a="http://schemas.openxmlformats.org/drawingml/2006/main">
            <a:off x="647700" y="660400"/>
            <a:ext cx="2336800" cy="606498"/>
          </a:xfrm>
          <a:prstGeom xmlns:a="http://schemas.openxmlformats.org/drawingml/2006/main" prst="rect">
            <a:avLst/>
          </a:prstGeom>
        </p:spPr>
      </p:pic>
      <p:sp>
        <p:nvSpPr>
          <p:cNvPr id="5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C7ADB316-A0FC-4BB8-B24F-6DFEF38C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856740"/>
            <a:ext cx="1285748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82DDD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82DDD4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82DDD4"/>
                </a:solidFill>
                <a:latin typeface="Noto Sans KR"/>
                <a:ea typeface="Noto Sans KR"/>
                <a:cs typeface="Noto Sans KR"/>
              </a:rPr>
              <a:t>CONTACT ONE ENC</a:t>
            </a:r>
          </a:p>
        </p:txBody>
      </p:sp>
      <p:sp>
        <p:nvSpPr>
          <p:cNvPr id="6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DF9E6A2B-ECCB-4096-8564-3873D500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417572"/>
            <a:ext cx="3672561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현장에 필요한 도장공사,</a:t>
            </a:r>
          </a:p>
        </p:txBody>
      </p:sp>
      <p:sp>
        <p:nvSpPr>
          <p:cNvPr id="7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A57FDF3E-D09A-4A67-8871-7CDC0B41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976372"/>
            <a:ext cx="3592906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원이앤씨에 문의하세요.</a:t>
            </a:r>
          </a:p>
        </p:txBody>
      </p:sp>
      <p:sp>
        <p:nvSpPr>
          <p:cNvPr id="8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C6602CF8-DF9F-4F73-8C90-15FDAE3A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777488"/>
            <a:ext cx="341094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rPr>
              <a:t>공사 위치와 공종, 예상 물량, 희망 일정을 알려주시면</a:t>
            </a:r>
          </a:p>
        </p:txBody>
      </p:sp>
      <p:sp>
        <p:nvSpPr>
          <p:cNvPr id="9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6DF3BB27-065B-478A-ACD6-6EF46D4E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056888"/>
            <a:ext cx="2705328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rPr>
              <a:t>현장 조건을 확인하여 상담을 진행합니다.</a:t>
            </a:r>
          </a:p>
        </p:txBody>
      </p:sp>
      <p:sp>
        <p:nvSpPr>
          <p:cNvPr id="10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59762BE0-BCF0-4346-90C7-56DB3A85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082540"/>
            <a:ext cx="61023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rPr>
              <a:t>대표전화</a:t>
            </a:r>
          </a:p>
        </p:txBody>
      </p:sp>
      <p:sp>
        <p:nvSpPr>
          <p:cNvPr id="11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998E21F4-F66D-44D3-B66E-923DD253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408676"/>
            <a:ext cx="204604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031-335-2997</a:t>
            </a:r>
          </a:p>
        </p:txBody>
      </p:sp>
      <p:sp>
        <p:nvSpPr>
          <p:cNvPr id="12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76EBDC3E-BAFC-46DF-AB1C-095AF6C3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9461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rPr>
              <a:t>모바일</a:t>
            </a:r>
          </a:p>
        </p:txBody>
      </p:sp>
      <p:sp>
        <p:nvSpPr>
          <p:cNvPr id="13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43761EB1-D1FF-4FF3-8FB5-F85C6A8A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272276"/>
            <a:ext cx="2215211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010-2000-2997</a:t>
            </a:r>
          </a:p>
        </p:txBody>
      </p:sp>
      <p:sp>
        <p:nvSpPr>
          <p:cNvPr id="14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F6FCD8C3-8DA8-468A-8B54-E42D63FB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8097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rPr>
              <a:t>이메일</a:t>
            </a:r>
          </a:p>
        </p:txBody>
      </p:sp>
      <p:sp>
        <p:nvSpPr>
          <p:cNvPr id="15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4FE3B626-D689-4D08-80D6-4A68ED3B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135876"/>
            <a:ext cx="3160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oneenc1@naver.com</a:t>
            </a:r>
          </a:p>
        </p:txBody>
      </p:sp>
      <p:sp>
        <p:nvSpPr>
          <p:cNvPr id="16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BB3D6C62-A4B3-48BA-ABEF-9F2DC715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966964"/>
            <a:ext cx="1397381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rPr>
              <a:t>FAX  0504-436-2997</a:t>
            </a:r>
          </a:p>
        </p:txBody>
      </p:sp>
      <p:sp>
        <p:nvSpPr>
          <p:cNvPr id="17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0AA4367B-69DC-48FC-BEA1-F00FD73B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24088"/>
            <a:ext cx="213108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경기도 용인시 처인구 덕성로 75</a:t>
            </a:r>
          </a:p>
        </p:txBody>
      </p:sp>
      <p:sp>
        <p:nvSpPr>
          <p:cNvPr id="18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2149C2F7-4EFC-4906-B6A8-DE7A06CE7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730488"/>
            <a:ext cx="2017548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홈페이지  https://oneenc.kr</a:t>
            </a:r>
          </a:p>
        </p:txBody>
      </p:sp>
      <p:sp>
        <p:nvSpPr>
          <p:cNvPr id="19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A3E68D72-1F82-42D1-8F14-C0021269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122664"/>
            <a:ext cx="264196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rPr>
              <a:t>네이버 블로그  blog.naver.com/oneenc1</a:t>
            </a:r>
          </a:p>
        </p:txBody>
      </p:sp>
      <p:sp>
        <p:nvSpPr>
          <p:cNvPr id="20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E46CDBA6-E723-46CE-AE45-2C93D92C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08032"/>
            <a:ext cx="20868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79D9C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D9CF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79D9CF"/>
                </a:solidFill>
                <a:latin typeface="Noto Sans KR"/>
                <a:ea typeface="Noto Sans KR"/>
                <a:cs typeface="Noto Sans KR"/>
              </a:rPr>
              <a:t>도장공사는 원이앤씨</a:t>
            </a:r>
          </a:p>
        </p:txBody>
      </p:sp>
    </p:spTree>
    <p:extLst>
      <p:ext uri="{BB962C8B-B14F-4D97-AF65-F5344CB8AC3E}">
        <p14:creationId xmlns:p14="http://schemas.microsoft.com/office/powerpoint/2010/main" val="4801968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2026-10-12T04:25:32.4080000Z</dcterms:created>
  <dcterms:modified xsi:type="dcterms:W3CDTF">2026-10-12T04:25:32.4080000Z</dcterms:modified>
</coreProperties>
</file>